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59" r:id="rId5"/>
    <p:sldId id="260" r:id="rId6"/>
    <p:sldId id="262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1C5DBA-39A8-4A91-8BFC-3F311B6F1C8C}">
          <p14:sldIdLst>
            <p14:sldId id="256"/>
            <p14:sldId id="258"/>
            <p14:sldId id="261"/>
            <p14:sldId id="259"/>
            <p14:sldId id="260"/>
            <p14:sldId id="262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hon Heredia" initials="jH" lastIdx="4" clrIdx="0">
    <p:extLst>
      <p:ext uri="{19B8F6BF-5375-455C-9EA6-DF929625EA0E}">
        <p15:presenceInfo xmlns:p15="http://schemas.microsoft.com/office/powerpoint/2012/main" userId="828ef332f1ffd1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64" autoAdjust="0"/>
    <p:restoredTop sz="94660"/>
  </p:normalViewPr>
  <p:slideViewPr>
    <p:cSldViewPr snapToGrid="0">
      <p:cViewPr>
        <p:scale>
          <a:sx n="100" d="100"/>
          <a:sy n="100" d="100"/>
        </p:scale>
        <p:origin x="8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27D754-9697-4BB5-9613-8CCF36FBB9CB}" type="doc">
      <dgm:prSet loTypeId="urn:microsoft.com/office/officeart/2005/8/layout/vList5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09D7B23-0DF1-4E83-A3BF-9CAECC0D3672}">
      <dgm:prSet/>
      <dgm:spPr/>
      <dgm:t>
        <a:bodyPr/>
        <a:lstStyle/>
        <a:p>
          <a:r>
            <a:rPr lang="en-US" b="1" dirty="0"/>
            <a:t>ADA Parking Stalls</a:t>
          </a:r>
          <a:endParaRPr lang="en-US" dirty="0"/>
        </a:p>
      </dgm:t>
    </dgm:pt>
    <dgm:pt modelId="{E9A7B893-E5BC-4FD0-9FAD-892CA91E0B53}" type="parTrans" cxnId="{05A0FCBA-C5FD-4FAD-84B2-B842C219BF15}">
      <dgm:prSet/>
      <dgm:spPr/>
      <dgm:t>
        <a:bodyPr/>
        <a:lstStyle/>
        <a:p>
          <a:endParaRPr lang="en-US"/>
        </a:p>
      </dgm:t>
    </dgm:pt>
    <dgm:pt modelId="{BFA180E8-78A1-4834-BF21-FC7D3677247B}" type="sibTrans" cxnId="{05A0FCBA-C5FD-4FAD-84B2-B842C219BF15}">
      <dgm:prSet/>
      <dgm:spPr/>
      <dgm:t>
        <a:bodyPr/>
        <a:lstStyle/>
        <a:p>
          <a:endParaRPr lang="en-US"/>
        </a:p>
      </dgm:t>
    </dgm:pt>
    <dgm:pt modelId="{EBD0409D-9AB5-41F4-9F71-313E9B5D017F}">
      <dgm:prSet/>
      <dgm:spPr/>
      <dgm:t>
        <a:bodyPr/>
        <a:lstStyle/>
        <a:p>
          <a:r>
            <a:rPr lang="en-US"/>
            <a:t>Should always be located in the most convenient location for the user traveling to their final destination point.  </a:t>
          </a:r>
        </a:p>
      </dgm:t>
    </dgm:pt>
    <dgm:pt modelId="{887ADA97-FF6C-4E22-B1E4-36D0B6458704}" type="parTrans" cxnId="{455D9202-1BFD-43EB-8D99-96C234556F5B}">
      <dgm:prSet/>
      <dgm:spPr/>
      <dgm:t>
        <a:bodyPr/>
        <a:lstStyle/>
        <a:p>
          <a:endParaRPr lang="en-US"/>
        </a:p>
      </dgm:t>
    </dgm:pt>
    <dgm:pt modelId="{16D3A574-1774-4542-A3E9-8D84E17891B0}" type="sibTrans" cxnId="{455D9202-1BFD-43EB-8D99-96C234556F5B}">
      <dgm:prSet/>
      <dgm:spPr/>
      <dgm:t>
        <a:bodyPr/>
        <a:lstStyle/>
        <a:p>
          <a:endParaRPr lang="en-US"/>
        </a:p>
      </dgm:t>
    </dgm:pt>
    <dgm:pt modelId="{D2EFB356-6B21-4253-979D-76D0FD5980D4}">
      <dgm:prSet/>
      <dgm:spPr/>
      <dgm:t>
        <a:bodyPr/>
        <a:lstStyle/>
        <a:p>
          <a:r>
            <a:rPr lang="en-US"/>
            <a:t>When possible, accessible spaces should  always be located in covered areas.</a:t>
          </a:r>
        </a:p>
      </dgm:t>
    </dgm:pt>
    <dgm:pt modelId="{F3D6D786-544F-4F72-BC60-CC80BE9665C2}" type="parTrans" cxnId="{42D3FD88-0804-4228-9751-2F785477131B}">
      <dgm:prSet/>
      <dgm:spPr/>
      <dgm:t>
        <a:bodyPr/>
        <a:lstStyle/>
        <a:p>
          <a:endParaRPr lang="en-US"/>
        </a:p>
      </dgm:t>
    </dgm:pt>
    <dgm:pt modelId="{31C212AB-5640-4555-97E3-7B44F62F97E9}" type="sibTrans" cxnId="{42D3FD88-0804-4228-9751-2F785477131B}">
      <dgm:prSet/>
      <dgm:spPr/>
      <dgm:t>
        <a:bodyPr/>
        <a:lstStyle/>
        <a:p>
          <a:endParaRPr lang="en-US"/>
        </a:p>
      </dgm:t>
    </dgm:pt>
    <dgm:pt modelId="{B76E9EBC-41BF-49C2-B30F-FA8499A69ADD}">
      <dgm:prSet/>
      <dgm:spPr/>
      <dgm:t>
        <a:bodyPr/>
        <a:lstStyle/>
        <a:p>
          <a:r>
            <a:rPr lang="en-US"/>
            <a:t>Stall Size</a:t>
          </a:r>
        </a:p>
      </dgm:t>
    </dgm:pt>
    <dgm:pt modelId="{404D966D-F750-463F-9206-912345BD0B4A}" type="parTrans" cxnId="{50265CCE-47E5-4107-BF6E-5A81A2C7BA48}">
      <dgm:prSet/>
      <dgm:spPr/>
      <dgm:t>
        <a:bodyPr/>
        <a:lstStyle/>
        <a:p>
          <a:endParaRPr lang="en-US"/>
        </a:p>
      </dgm:t>
    </dgm:pt>
    <dgm:pt modelId="{D7F9D632-B506-4EFE-B332-C1CF1A56ACD7}" type="sibTrans" cxnId="{50265CCE-47E5-4107-BF6E-5A81A2C7BA48}">
      <dgm:prSet/>
      <dgm:spPr/>
      <dgm:t>
        <a:bodyPr/>
        <a:lstStyle/>
        <a:p>
          <a:endParaRPr lang="en-US"/>
        </a:p>
      </dgm:t>
    </dgm:pt>
    <dgm:pt modelId="{463234AF-4705-4E87-BA7C-1D2140B6C221}">
      <dgm:prSet/>
      <dgm:spPr/>
      <dgm:t>
        <a:bodyPr/>
        <a:lstStyle/>
        <a:p>
          <a:r>
            <a:rPr lang="en-US"/>
            <a:t>Loading Aisles – size determined by municipality</a:t>
          </a:r>
        </a:p>
      </dgm:t>
    </dgm:pt>
    <dgm:pt modelId="{4DBEDF96-85BB-439E-AE24-DF79BF494CAF}" type="parTrans" cxnId="{60BA814E-605E-4926-B17C-8DC02300037F}">
      <dgm:prSet/>
      <dgm:spPr/>
      <dgm:t>
        <a:bodyPr/>
        <a:lstStyle/>
        <a:p>
          <a:endParaRPr lang="en-US"/>
        </a:p>
      </dgm:t>
    </dgm:pt>
    <dgm:pt modelId="{A63EBE6B-CA07-4C48-9D62-012733670CC6}" type="sibTrans" cxnId="{60BA814E-605E-4926-B17C-8DC02300037F}">
      <dgm:prSet/>
      <dgm:spPr/>
      <dgm:t>
        <a:bodyPr/>
        <a:lstStyle/>
        <a:p>
          <a:endParaRPr lang="en-US"/>
        </a:p>
      </dgm:t>
    </dgm:pt>
    <dgm:pt modelId="{CDBFE11F-1157-4C51-9F4D-5F272322982A}">
      <dgm:prSet/>
      <dgm:spPr/>
      <dgm:t>
        <a:bodyPr/>
        <a:lstStyle/>
        <a:p>
          <a:r>
            <a:rPr lang="en-US"/>
            <a:t>Signage</a:t>
          </a:r>
        </a:p>
      </dgm:t>
    </dgm:pt>
    <dgm:pt modelId="{426BF163-5C81-49C1-8BD2-7A9BA8D58E53}" type="parTrans" cxnId="{233EECF4-AC24-4AAF-8D70-5039A6F2A1B5}">
      <dgm:prSet/>
      <dgm:spPr/>
      <dgm:t>
        <a:bodyPr/>
        <a:lstStyle/>
        <a:p>
          <a:endParaRPr lang="en-US"/>
        </a:p>
      </dgm:t>
    </dgm:pt>
    <dgm:pt modelId="{41AE152B-A97D-442F-8100-78C4FE889607}" type="sibTrans" cxnId="{233EECF4-AC24-4AAF-8D70-5039A6F2A1B5}">
      <dgm:prSet/>
      <dgm:spPr/>
      <dgm:t>
        <a:bodyPr/>
        <a:lstStyle/>
        <a:p>
          <a:endParaRPr lang="en-US"/>
        </a:p>
      </dgm:t>
    </dgm:pt>
    <dgm:pt modelId="{601525D2-D2F1-4855-95A0-4D23B2388492}">
      <dgm:prSet/>
      <dgm:spPr/>
      <dgm:t>
        <a:bodyPr/>
        <a:lstStyle/>
        <a:p>
          <a:r>
            <a:rPr lang="en-US"/>
            <a:t>Surface Markings</a:t>
          </a:r>
        </a:p>
      </dgm:t>
    </dgm:pt>
    <dgm:pt modelId="{58601EB8-B35A-4D78-AF58-4CC74873F99C}" type="parTrans" cxnId="{CEF6BC9E-9BC2-45F9-AE4F-ED824E1F8370}">
      <dgm:prSet/>
      <dgm:spPr/>
      <dgm:t>
        <a:bodyPr/>
        <a:lstStyle/>
        <a:p>
          <a:endParaRPr lang="en-US"/>
        </a:p>
      </dgm:t>
    </dgm:pt>
    <dgm:pt modelId="{23785E08-70DC-4E54-90AE-1430C5D07862}" type="sibTrans" cxnId="{CEF6BC9E-9BC2-45F9-AE4F-ED824E1F8370}">
      <dgm:prSet/>
      <dgm:spPr/>
      <dgm:t>
        <a:bodyPr/>
        <a:lstStyle/>
        <a:p>
          <a:endParaRPr lang="en-US"/>
        </a:p>
      </dgm:t>
    </dgm:pt>
    <dgm:pt modelId="{3F64AFDC-D4B7-4BD2-A75A-66D2EE8808CC}">
      <dgm:prSet/>
      <dgm:spPr/>
      <dgm:t>
        <a:bodyPr/>
        <a:lstStyle/>
        <a:p>
          <a:r>
            <a:rPr lang="en-US"/>
            <a:t>Counts</a:t>
          </a:r>
        </a:p>
      </dgm:t>
    </dgm:pt>
    <dgm:pt modelId="{CBA6DE8E-EF86-4806-88F4-36FF7D9136C0}" type="parTrans" cxnId="{D690369D-4BF1-4602-9AA5-C3526FACCDBE}">
      <dgm:prSet/>
      <dgm:spPr/>
      <dgm:t>
        <a:bodyPr/>
        <a:lstStyle/>
        <a:p>
          <a:endParaRPr lang="en-US"/>
        </a:p>
      </dgm:t>
    </dgm:pt>
    <dgm:pt modelId="{4963995F-E6E4-42AB-B9B9-8D3AE4C35000}" type="sibTrans" cxnId="{D690369D-4BF1-4602-9AA5-C3526FACCDBE}">
      <dgm:prSet/>
      <dgm:spPr/>
      <dgm:t>
        <a:bodyPr/>
        <a:lstStyle/>
        <a:p>
          <a:endParaRPr lang="en-US"/>
        </a:p>
      </dgm:t>
    </dgm:pt>
    <dgm:pt modelId="{D0D534B8-E584-4AD2-86EE-5507E55D205E}">
      <dgm:prSet/>
      <dgm:spPr/>
      <dgm:t>
        <a:bodyPr/>
        <a:lstStyle/>
        <a:p>
          <a:r>
            <a:rPr lang="en-US"/>
            <a:t>2% of each type provided</a:t>
          </a:r>
        </a:p>
      </dgm:t>
    </dgm:pt>
    <dgm:pt modelId="{7210BB53-E0C7-4A73-8B17-468A00E58AC4}" type="parTrans" cxnId="{0AA331FC-360B-4522-B8F8-D2DC840F9B0D}">
      <dgm:prSet/>
      <dgm:spPr/>
      <dgm:t>
        <a:bodyPr/>
        <a:lstStyle/>
        <a:p>
          <a:endParaRPr lang="en-US"/>
        </a:p>
      </dgm:t>
    </dgm:pt>
    <dgm:pt modelId="{58E44313-03D0-4761-835E-16A32E55BD2A}" type="sibTrans" cxnId="{0AA331FC-360B-4522-B8F8-D2DC840F9B0D}">
      <dgm:prSet/>
      <dgm:spPr/>
      <dgm:t>
        <a:bodyPr/>
        <a:lstStyle/>
        <a:p>
          <a:endParaRPr lang="en-US"/>
        </a:p>
      </dgm:t>
    </dgm:pt>
    <dgm:pt modelId="{F2B2FBCD-8CF0-4101-99FC-296D0DE528DC}">
      <dgm:prSet/>
      <dgm:spPr/>
      <dgm:t>
        <a:bodyPr/>
        <a:lstStyle/>
        <a:p>
          <a:r>
            <a:rPr lang="en-US"/>
            <a:t>Mandated by ANSI 117A</a:t>
          </a:r>
        </a:p>
      </dgm:t>
    </dgm:pt>
    <dgm:pt modelId="{1C002D4C-EEEB-4220-81CC-5938484855FA}" type="parTrans" cxnId="{7792B1D8-C4D6-423D-9EEA-92E3B8974CAA}">
      <dgm:prSet/>
      <dgm:spPr/>
      <dgm:t>
        <a:bodyPr/>
        <a:lstStyle/>
        <a:p>
          <a:endParaRPr lang="en-US"/>
        </a:p>
      </dgm:t>
    </dgm:pt>
    <dgm:pt modelId="{D1EEC3EE-3D4F-40AE-8D12-E2C7F95ACE45}" type="sibTrans" cxnId="{7792B1D8-C4D6-423D-9EEA-92E3B8974CAA}">
      <dgm:prSet/>
      <dgm:spPr/>
      <dgm:t>
        <a:bodyPr/>
        <a:lstStyle/>
        <a:p>
          <a:endParaRPr lang="en-US"/>
        </a:p>
      </dgm:t>
    </dgm:pt>
    <dgm:pt modelId="{29791B31-FA49-4E80-9BC4-196B7E25D282}">
      <dgm:prSet/>
      <dgm:spPr/>
      <dgm:t>
        <a:bodyPr/>
        <a:lstStyle/>
        <a:p>
          <a:r>
            <a:rPr lang="en-US"/>
            <a:t>Access via Accessible Path of Travel</a:t>
          </a:r>
        </a:p>
      </dgm:t>
    </dgm:pt>
    <dgm:pt modelId="{BF513A0E-D893-4C92-9738-D16FADE7CF8F}" type="parTrans" cxnId="{B55CCADA-4023-44A9-B567-697C77248F4C}">
      <dgm:prSet/>
      <dgm:spPr/>
      <dgm:t>
        <a:bodyPr/>
        <a:lstStyle/>
        <a:p>
          <a:endParaRPr lang="en-US"/>
        </a:p>
      </dgm:t>
    </dgm:pt>
    <dgm:pt modelId="{8FAF3FBD-97FE-41A1-828C-AD30DF5209A9}" type="sibTrans" cxnId="{B55CCADA-4023-44A9-B567-697C77248F4C}">
      <dgm:prSet/>
      <dgm:spPr/>
      <dgm:t>
        <a:bodyPr/>
        <a:lstStyle/>
        <a:p>
          <a:endParaRPr lang="en-US"/>
        </a:p>
      </dgm:t>
    </dgm:pt>
    <dgm:pt modelId="{128CF18F-8C09-49D3-9C35-8E3D94335489}" type="pres">
      <dgm:prSet presAssocID="{F127D754-9697-4BB5-9613-8CCF36FBB9CB}" presName="Name0" presStyleCnt="0">
        <dgm:presLayoutVars>
          <dgm:dir/>
          <dgm:animLvl val="lvl"/>
          <dgm:resizeHandles val="exact"/>
        </dgm:presLayoutVars>
      </dgm:prSet>
      <dgm:spPr/>
    </dgm:pt>
    <dgm:pt modelId="{D2624225-60EE-4DF7-B826-7E8677DAE8FA}" type="pres">
      <dgm:prSet presAssocID="{D09D7B23-0DF1-4E83-A3BF-9CAECC0D3672}" presName="linNode" presStyleCnt="0"/>
      <dgm:spPr/>
    </dgm:pt>
    <dgm:pt modelId="{913BE9CC-BF85-4E6E-AFB9-C68199E61EFA}" type="pres">
      <dgm:prSet presAssocID="{D09D7B23-0DF1-4E83-A3BF-9CAECC0D3672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69332CAE-2C65-471E-975E-9BD175A92C53}" type="pres">
      <dgm:prSet presAssocID="{D09D7B23-0DF1-4E83-A3BF-9CAECC0D3672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455D9202-1BFD-43EB-8D99-96C234556F5B}" srcId="{D09D7B23-0DF1-4E83-A3BF-9CAECC0D3672}" destId="{EBD0409D-9AB5-41F4-9F71-313E9B5D017F}" srcOrd="0" destOrd="0" parTransId="{887ADA97-FF6C-4E22-B1E4-36D0B6458704}" sibTransId="{16D3A574-1774-4542-A3E9-8D84E17891B0}"/>
    <dgm:cxn modelId="{6F44AA15-090E-4035-8ECD-132BD2BDBB6A}" type="presOf" srcId="{D0D534B8-E584-4AD2-86EE-5507E55D205E}" destId="{69332CAE-2C65-471E-975E-9BD175A92C53}" srcOrd="0" destOrd="7" presId="urn:microsoft.com/office/officeart/2005/8/layout/vList5"/>
    <dgm:cxn modelId="{84C6383B-229D-4683-A230-1F5ECCEFD84D}" type="presOf" srcId="{CDBFE11F-1157-4C51-9F4D-5F272322982A}" destId="{69332CAE-2C65-471E-975E-9BD175A92C53}" srcOrd="0" destOrd="4" presId="urn:microsoft.com/office/officeart/2005/8/layout/vList5"/>
    <dgm:cxn modelId="{0CA1D26C-80DD-4201-AB21-5D0DF4071B18}" type="presOf" srcId="{B76E9EBC-41BF-49C2-B30F-FA8499A69ADD}" destId="{69332CAE-2C65-471E-975E-9BD175A92C53}" srcOrd="0" destOrd="2" presId="urn:microsoft.com/office/officeart/2005/8/layout/vList5"/>
    <dgm:cxn modelId="{60BA814E-605E-4926-B17C-8DC02300037F}" srcId="{D09D7B23-0DF1-4E83-A3BF-9CAECC0D3672}" destId="{463234AF-4705-4E87-BA7C-1D2140B6C221}" srcOrd="3" destOrd="0" parTransId="{4DBEDF96-85BB-439E-AE24-DF79BF494CAF}" sibTransId="{A63EBE6B-CA07-4C48-9D62-012733670CC6}"/>
    <dgm:cxn modelId="{EE9BE459-C951-4DCB-BC75-A7CD2337C29D}" type="presOf" srcId="{F2B2FBCD-8CF0-4101-99FC-296D0DE528DC}" destId="{69332CAE-2C65-471E-975E-9BD175A92C53}" srcOrd="0" destOrd="8" presId="urn:microsoft.com/office/officeart/2005/8/layout/vList5"/>
    <dgm:cxn modelId="{0245FD82-84CF-482F-BF77-7E906A733E40}" type="presOf" srcId="{EBD0409D-9AB5-41F4-9F71-313E9B5D017F}" destId="{69332CAE-2C65-471E-975E-9BD175A92C53}" srcOrd="0" destOrd="0" presId="urn:microsoft.com/office/officeart/2005/8/layout/vList5"/>
    <dgm:cxn modelId="{42D3FD88-0804-4228-9751-2F785477131B}" srcId="{D09D7B23-0DF1-4E83-A3BF-9CAECC0D3672}" destId="{D2EFB356-6B21-4253-979D-76D0FD5980D4}" srcOrd="1" destOrd="0" parTransId="{F3D6D786-544F-4F72-BC60-CC80BE9665C2}" sibTransId="{31C212AB-5640-4555-97E3-7B44F62F97E9}"/>
    <dgm:cxn modelId="{B117A998-CAD3-4755-AD85-7368A94714D8}" type="presOf" srcId="{29791B31-FA49-4E80-9BC4-196B7E25D282}" destId="{69332CAE-2C65-471E-975E-9BD175A92C53}" srcOrd="0" destOrd="9" presId="urn:microsoft.com/office/officeart/2005/8/layout/vList5"/>
    <dgm:cxn modelId="{D690369D-4BF1-4602-9AA5-C3526FACCDBE}" srcId="{D09D7B23-0DF1-4E83-A3BF-9CAECC0D3672}" destId="{3F64AFDC-D4B7-4BD2-A75A-66D2EE8808CC}" srcOrd="6" destOrd="0" parTransId="{CBA6DE8E-EF86-4806-88F4-36FF7D9136C0}" sibTransId="{4963995F-E6E4-42AB-B9B9-8D3AE4C35000}"/>
    <dgm:cxn modelId="{CEF6BC9E-9BC2-45F9-AE4F-ED824E1F8370}" srcId="{D09D7B23-0DF1-4E83-A3BF-9CAECC0D3672}" destId="{601525D2-D2F1-4855-95A0-4D23B2388492}" srcOrd="5" destOrd="0" parTransId="{58601EB8-B35A-4D78-AF58-4CC74873F99C}" sibTransId="{23785E08-70DC-4E54-90AE-1430C5D07862}"/>
    <dgm:cxn modelId="{05A0FCBA-C5FD-4FAD-84B2-B842C219BF15}" srcId="{F127D754-9697-4BB5-9613-8CCF36FBB9CB}" destId="{D09D7B23-0DF1-4E83-A3BF-9CAECC0D3672}" srcOrd="0" destOrd="0" parTransId="{E9A7B893-E5BC-4FD0-9FAD-892CA91E0B53}" sibTransId="{BFA180E8-78A1-4834-BF21-FC7D3677247B}"/>
    <dgm:cxn modelId="{CC6A65BF-AB7E-4F5B-8CBB-068F60CD32F9}" type="presOf" srcId="{463234AF-4705-4E87-BA7C-1D2140B6C221}" destId="{69332CAE-2C65-471E-975E-9BD175A92C53}" srcOrd="0" destOrd="3" presId="urn:microsoft.com/office/officeart/2005/8/layout/vList5"/>
    <dgm:cxn modelId="{F543DEC1-C437-4118-9725-4B71FFBEB911}" type="presOf" srcId="{3F64AFDC-D4B7-4BD2-A75A-66D2EE8808CC}" destId="{69332CAE-2C65-471E-975E-9BD175A92C53}" srcOrd="0" destOrd="6" presId="urn:microsoft.com/office/officeart/2005/8/layout/vList5"/>
    <dgm:cxn modelId="{50265CCE-47E5-4107-BF6E-5A81A2C7BA48}" srcId="{D09D7B23-0DF1-4E83-A3BF-9CAECC0D3672}" destId="{B76E9EBC-41BF-49C2-B30F-FA8499A69ADD}" srcOrd="2" destOrd="0" parTransId="{404D966D-F750-463F-9206-912345BD0B4A}" sibTransId="{D7F9D632-B506-4EFE-B332-C1CF1A56ACD7}"/>
    <dgm:cxn modelId="{E1018CD5-1B8E-46ED-BCBB-AC8FBABDDB55}" type="presOf" srcId="{601525D2-D2F1-4855-95A0-4D23B2388492}" destId="{69332CAE-2C65-471E-975E-9BD175A92C53}" srcOrd="0" destOrd="5" presId="urn:microsoft.com/office/officeart/2005/8/layout/vList5"/>
    <dgm:cxn modelId="{7792B1D8-C4D6-423D-9EEA-92E3B8974CAA}" srcId="{3F64AFDC-D4B7-4BD2-A75A-66D2EE8808CC}" destId="{F2B2FBCD-8CF0-4101-99FC-296D0DE528DC}" srcOrd="1" destOrd="0" parTransId="{1C002D4C-EEEB-4220-81CC-5938484855FA}" sibTransId="{D1EEC3EE-3D4F-40AE-8D12-E2C7F95ACE45}"/>
    <dgm:cxn modelId="{B55CCADA-4023-44A9-B567-697C77248F4C}" srcId="{3F64AFDC-D4B7-4BD2-A75A-66D2EE8808CC}" destId="{29791B31-FA49-4E80-9BC4-196B7E25D282}" srcOrd="2" destOrd="0" parTransId="{BF513A0E-D893-4C92-9738-D16FADE7CF8F}" sibTransId="{8FAF3FBD-97FE-41A1-828C-AD30DF5209A9}"/>
    <dgm:cxn modelId="{228133DF-2FB0-41B5-BEDB-80DF682B724E}" type="presOf" srcId="{D2EFB356-6B21-4253-979D-76D0FD5980D4}" destId="{69332CAE-2C65-471E-975E-9BD175A92C53}" srcOrd="0" destOrd="1" presId="urn:microsoft.com/office/officeart/2005/8/layout/vList5"/>
    <dgm:cxn modelId="{31EF40E9-7FF7-4F37-B56D-3354A9B30661}" type="presOf" srcId="{F127D754-9697-4BB5-9613-8CCF36FBB9CB}" destId="{128CF18F-8C09-49D3-9C35-8E3D94335489}" srcOrd="0" destOrd="0" presId="urn:microsoft.com/office/officeart/2005/8/layout/vList5"/>
    <dgm:cxn modelId="{3DD8C2EF-E86F-440C-B23E-FCE16E87E66F}" type="presOf" srcId="{D09D7B23-0DF1-4E83-A3BF-9CAECC0D3672}" destId="{913BE9CC-BF85-4E6E-AFB9-C68199E61EFA}" srcOrd="0" destOrd="0" presId="urn:microsoft.com/office/officeart/2005/8/layout/vList5"/>
    <dgm:cxn modelId="{233EECF4-AC24-4AAF-8D70-5039A6F2A1B5}" srcId="{D09D7B23-0DF1-4E83-A3BF-9CAECC0D3672}" destId="{CDBFE11F-1157-4C51-9F4D-5F272322982A}" srcOrd="4" destOrd="0" parTransId="{426BF163-5C81-49C1-8BD2-7A9BA8D58E53}" sibTransId="{41AE152B-A97D-442F-8100-78C4FE889607}"/>
    <dgm:cxn modelId="{0AA331FC-360B-4522-B8F8-D2DC840F9B0D}" srcId="{3F64AFDC-D4B7-4BD2-A75A-66D2EE8808CC}" destId="{D0D534B8-E584-4AD2-86EE-5507E55D205E}" srcOrd="0" destOrd="0" parTransId="{7210BB53-E0C7-4A73-8B17-468A00E58AC4}" sibTransId="{58E44313-03D0-4761-835E-16A32E55BD2A}"/>
    <dgm:cxn modelId="{E85E34A7-8DE5-443A-B3C1-D6C5E94C0B73}" type="presParOf" srcId="{128CF18F-8C09-49D3-9C35-8E3D94335489}" destId="{D2624225-60EE-4DF7-B826-7E8677DAE8FA}" srcOrd="0" destOrd="0" presId="urn:microsoft.com/office/officeart/2005/8/layout/vList5"/>
    <dgm:cxn modelId="{8D3ADE89-7F16-4076-88E2-58A38D5C2526}" type="presParOf" srcId="{D2624225-60EE-4DF7-B826-7E8677DAE8FA}" destId="{913BE9CC-BF85-4E6E-AFB9-C68199E61EFA}" srcOrd="0" destOrd="0" presId="urn:microsoft.com/office/officeart/2005/8/layout/vList5"/>
    <dgm:cxn modelId="{33F4BC97-845D-4F09-9BAB-67E5B0786980}" type="presParOf" srcId="{D2624225-60EE-4DF7-B826-7E8677DAE8FA}" destId="{69332CAE-2C65-471E-975E-9BD175A92C5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32CAE-2C65-471E-975E-9BD175A92C53}">
      <dsp:nvSpPr>
        <dsp:cNvPr id="0" name=""/>
        <dsp:cNvSpPr/>
      </dsp:nvSpPr>
      <dsp:spPr>
        <a:xfrm rot="5400000">
          <a:off x="5479849" y="-1276543"/>
          <a:ext cx="3341517" cy="672998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Should always be located in the most convenient location for the user traveling to their final destination point.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When possible, accessible spaces should  always be located in covered areas.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Stall Size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Loading Aisles – size determined by municipality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Signage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Surface Markings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Counts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2% of each type provided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Mandated by ANSI 117A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Access via Accessible Path of Travel</a:t>
          </a:r>
        </a:p>
      </dsp:txBody>
      <dsp:txXfrm rot="-5400000">
        <a:off x="3785616" y="580809"/>
        <a:ext cx="6566865" cy="3015279"/>
      </dsp:txXfrm>
    </dsp:sp>
    <dsp:sp modelId="{913BE9CC-BF85-4E6E-AFB9-C68199E61EFA}">
      <dsp:nvSpPr>
        <dsp:cNvPr id="0" name=""/>
        <dsp:cNvSpPr/>
      </dsp:nvSpPr>
      <dsp:spPr>
        <a:xfrm>
          <a:off x="0" y="0"/>
          <a:ext cx="3785616" cy="417689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/>
            <a:t>ADA Parking Stalls</a:t>
          </a:r>
          <a:endParaRPr lang="en-US" sz="6500" kern="1200" dirty="0"/>
        </a:p>
      </dsp:txBody>
      <dsp:txXfrm>
        <a:off x="184799" y="184799"/>
        <a:ext cx="3416018" cy="3807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E66A9-EA91-43E0-6E08-2E6588357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3E8BE-28A4-C204-EE47-854DF1A63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0204B-65B0-C44C-C6CD-6B32D087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5DFFA-B8EC-B9F9-EF48-8033CB55D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B41C4-1407-87F6-C9C3-8DFE52D8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8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E728-B2D7-2E47-D001-246497EF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CEE9D1-7373-945A-79B4-B2EF72CA4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5C994-CAC5-05B0-6036-DACB8BA4E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06FF9-953A-A223-E03C-2A6F71EF5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4A201-4C8C-2DC6-904A-74CD3B99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7A43C1-804A-3775-0823-446160243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077F-F4E9-6EC1-8C4B-D744DBC15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DBBDF-4EA8-B19E-FF67-AD8BB3192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BA684-4A25-E0C8-0A30-33E2BD211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AAD7B-E810-1E59-509F-A7B60AB5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1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050D6-5279-9F78-CD75-A91A29702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4C117-6C6E-9E0C-708F-4C4FDBFF7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A660D-EEB6-4768-2D18-06CB1740A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B626-CB87-D696-F684-E0F0A3D2F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DADEB-1D03-FB94-6694-B5423DDB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6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D46-8190-FB33-37B1-696654AC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19989-32CA-1E8B-EA5E-D75C07F20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46B03-2DA9-20AB-363F-095CABA3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4C1F5-B78F-0195-18D9-AEA3CF11D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3F6E5-1101-EE84-E850-0FBFB62D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6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E6050-CB3E-87E6-2330-F37B5DDBA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57F28-183B-25AB-D037-8B09E134E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0DB1D-D5BA-5E00-BE0F-2B245213F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67275-7344-0AA9-23A0-2D58FD92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98384-0C5F-1C31-8C2B-F7CC30938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9FEE-7025-C00F-1C43-4068B64E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10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4F3C3-757F-4B3A-35AB-885ECF3B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893D2-FF85-A736-8764-35C273034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670C1-D957-6782-29EA-5A86139DF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A9AAC-FD3A-883C-2F1F-070CCDEDF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445EE-AC83-7478-44D1-7266B708D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049F63-AE2A-59BD-2797-6173292E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144437-EF8F-9F7A-DA58-01CCCF07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ED165-EE1C-50CA-AC27-7464CFCB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1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C25EF-A7A0-C37B-B773-AA2D14857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850C43-2135-6065-A1D3-4E6CEFB5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E0F58-9E0E-4436-D01D-F0A1B87FA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E1CEB-053F-7EB4-98FE-84D4A039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5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BF7FC8-305E-E0EF-2621-F87DC4C51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25EFE3-1C0C-D3EA-D09B-A57F2051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1FA70-7B32-6A5F-2172-65ABAE2AE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5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D90B-1E43-C75F-281D-1D565881B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F426A-165E-B134-7B76-3D1F9E2F9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11CAD-3613-EC7D-8294-12F9CEF5F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C7899-FE33-15C7-E11C-054E0350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785B7-9063-DBF6-FB3A-393C2BA3D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7C550-CB9C-58C6-3DE0-5128AEAE3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45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3D4F-3B61-C227-D4A7-A07241107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1E0780-077A-DA87-70C0-39DDEED10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93AE4-D088-FB3F-EBB6-FAED0C5F9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33DC5-939D-DFDB-7EBA-3B1B93A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C2E05-19E7-902C-146F-1B4FB8D3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BDDBE-225E-067C-788A-976D6E051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70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tile tx="-444500" ty="-571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3F4E12-8DC2-BB6E-FA3F-224F8E38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DCCBC-6C97-BB32-5617-502CE16A0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6AEE2-58B4-21D8-82FC-047D74461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DC852-D0CA-447F-8979-6CA783C2364B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3D53F-CE53-7345-773B-005E82F82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14601-BAEE-6EE7-BB8B-E0F54A92D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ci.org/PCI_Docs/Project_Resources/Parking_Structures/Parking%20Structures%20Recommended%20Practice%20in%20Design%20and%20Construction.pdf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ci.org/PCI_Docs/Project_Resources/Parking_Structures/Parking%20Structures%20Recommended%20Practice%20in%20Design%20and%20Construction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444500" ty="-571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5A20-2BD3-E134-063D-AF11B3BB6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SITE PLANNING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101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166958-6467-9D36-1A4E-75D41FA413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EVERY PROJECT STARTS AS A SITE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C63F2E-B323-4685-DC9F-883083B3D38F}"/>
              </a:ext>
            </a:extLst>
          </p:cNvPr>
          <p:cNvSpPr txBox="1">
            <a:spLocks/>
          </p:cNvSpPr>
          <p:nvPr/>
        </p:nvSpPr>
        <p:spPr>
          <a:xfrm>
            <a:off x="1524000" y="238125"/>
            <a:ext cx="9033383" cy="1166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808000"/>
                </a:solidFill>
                <a:latin typeface="Stencil Std" panose="04020904080802020404" pitchFamily="82" charset="0"/>
              </a:rPr>
              <a:t>ORB University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4DA060-F4D7-8963-4CD1-95EF315DB5B4}"/>
              </a:ext>
            </a:extLst>
          </p:cNvPr>
          <p:cNvSpPr txBox="1"/>
          <p:nvPr/>
        </p:nvSpPr>
        <p:spPr>
          <a:xfrm>
            <a:off x="4683854" y="4855129"/>
            <a:ext cx="298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ORB UNIVERSITY – MARCH 29, 2023 </a:t>
            </a:r>
          </a:p>
          <a:p>
            <a:pPr algn="ctr"/>
            <a:r>
              <a:rPr lang="en-US" sz="1200" dirty="0"/>
              <a:t>PRESENTED BY Tim Rice and Peter Gormley</a:t>
            </a:r>
          </a:p>
        </p:txBody>
      </p:sp>
    </p:spTree>
    <p:extLst>
      <p:ext uri="{BB962C8B-B14F-4D97-AF65-F5344CB8AC3E}">
        <p14:creationId xmlns:p14="http://schemas.microsoft.com/office/powerpoint/2010/main" val="2707183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1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Cars in the car park">
            <a:extLst>
              <a:ext uri="{FF2B5EF4-FFF2-40B4-BE49-F238E27FC236}">
                <a16:creationId xmlns:a16="http://schemas.microsoft.com/office/drawing/2014/main" id="{6140757B-515C-6F46-6268-6AFB76F6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59" r="6204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29" name="Rectangle 23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57C27-5B06-48F6-7CE7-AA5C0A46D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701211" cy="4121509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Surface Lot Considerations</a:t>
            </a:r>
          </a:p>
          <a:p>
            <a:pPr lvl="1"/>
            <a:r>
              <a:rPr lang="en-US" sz="1400" dirty="0"/>
              <a:t>Landscaping Islands</a:t>
            </a:r>
          </a:p>
          <a:p>
            <a:pPr lvl="2"/>
            <a:r>
              <a:rPr lang="en-US" sz="1400" dirty="0"/>
              <a:t>Width</a:t>
            </a:r>
          </a:p>
          <a:p>
            <a:pPr lvl="2"/>
            <a:r>
              <a:rPr lang="en-US" sz="1400" dirty="0"/>
              <a:t>Planting Materials</a:t>
            </a:r>
          </a:p>
          <a:p>
            <a:pPr lvl="2"/>
            <a:r>
              <a:rPr lang="en-US" sz="1400" dirty="0"/>
              <a:t>Planting Coverage</a:t>
            </a:r>
          </a:p>
          <a:p>
            <a:pPr lvl="2"/>
            <a:r>
              <a:rPr lang="en-US" sz="1400" dirty="0"/>
              <a:t>Frequency </a:t>
            </a:r>
          </a:p>
          <a:p>
            <a:pPr lvl="3"/>
            <a:r>
              <a:rPr lang="en-US" sz="1400" dirty="0"/>
              <a:t>Number of spaces between islands</a:t>
            </a:r>
          </a:p>
          <a:p>
            <a:pPr lvl="1"/>
            <a:r>
              <a:rPr lang="en-US" sz="1400" dirty="0"/>
              <a:t>Parking Shade Covers</a:t>
            </a:r>
          </a:p>
          <a:p>
            <a:pPr lvl="2"/>
            <a:r>
              <a:rPr lang="en-US" sz="1400" dirty="0"/>
              <a:t>Ratio of Covered vs. Open</a:t>
            </a:r>
          </a:p>
          <a:p>
            <a:pPr lvl="2"/>
            <a:r>
              <a:rPr lang="en-US" sz="1400" dirty="0"/>
              <a:t>ADA requires 2% or equal to overall ratio of covered to open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400" b="1" dirty="0"/>
              <a:t>Parking Garage Considerations</a:t>
            </a:r>
            <a:r>
              <a:rPr lang="en-US" sz="1400" dirty="0"/>
              <a:t>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https://www.pci.org/PCI_Docs/Project_Resources/Parking_Structures/Parking%20Structures%20Recommended%20Practice%20in%20Design%20and%20Construction.pdf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46423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BBA018-FA75-43BF-99E6-1F524572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15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Freeform: Shape 17">
            <a:extLst>
              <a:ext uri="{FF2B5EF4-FFF2-40B4-BE49-F238E27FC236}">
                <a16:creationId xmlns:a16="http://schemas.microsoft.com/office/drawing/2014/main" id="{AB673405-BF85-493E-8558-0DCBEDB2B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79610"/>
            <a:ext cx="4831130" cy="4078390"/>
          </a:xfrm>
          <a:custGeom>
            <a:avLst/>
            <a:gdLst>
              <a:gd name="connsiteX0" fmla="*/ 1960035 w 4831130"/>
              <a:gd name="connsiteY0" fmla="*/ 0 h 4078390"/>
              <a:gd name="connsiteX1" fmla="*/ 4831130 w 4831130"/>
              <a:gd name="connsiteY1" fmla="*/ 2871095 h 4078390"/>
              <a:gd name="connsiteX2" fmla="*/ 4605505 w 4831130"/>
              <a:gd name="connsiteY2" fmla="*/ 3988655 h 4078390"/>
              <a:gd name="connsiteX3" fmla="*/ 4562278 w 4831130"/>
              <a:gd name="connsiteY3" fmla="*/ 4078390 h 4078390"/>
              <a:gd name="connsiteX4" fmla="*/ 0 w 4831130"/>
              <a:gd name="connsiteY4" fmla="*/ 4078390 h 4078390"/>
              <a:gd name="connsiteX5" fmla="*/ 0 w 4831130"/>
              <a:gd name="connsiteY5" fmla="*/ 777181 h 4078390"/>
              <a:gd name="connsiteX6" fmla="*/ 133752 w 4831130"/>
              <a:gd name="connsiteY6" fmla="*/ 655619 h 4078390"/>
              <a:gd name="connsiteX7" fmla="*/ 1960035 w 4831130"/>
              <a:gd name="connsiteY7" fmla="*/ 0 h 407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130" h="4078390">
                <a:moveTo>
                  <a:pt x="1960035" y="0"/>
                </a:moveTo>
                <a:cubicBezTo>
                  <a:pt x="3545697" y="0"/>
                  <a:pt x="4831130" y="1285433"/>
                  <a:pt x="4831130" y="2871095"/>
                </a:cubicBezTo>
                <a:cubicBezTo>
                  <a:pt x="4831130" y="3267511"/>
                  <a:pt x="4750791" y="3645162"/>
                  <a:pt x="4605505" y="3988655"/>
                </a:cubicBezTo>
                <a:lnTo>
                  <a:pt x="4562278" y="4078390"/>
                </a:lnTo>
                <a:lnTo>
                  <a:pt x="0" y="4078390"/>
                </a:lnTo>
                <a:lnTo>
                  <a:pt x="0" y="777181"/>
                </a:lnTo>
                <a:lnTo>
                  <a:pt x="133752" y="655619"/>
                </a:lnTo>
                <a:cubicBezTo>
                  <a:pt x="630047" y="246040"/>
                  <a:pt x="1266308" y="0"/>
                  <a:pt x="196003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64EAE84-A813-4501-BC71-DBD14BA02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82" y="1"/>
            <a:ext cx="4195674" cy="3095741"/>
          </a:xfrm>
          <a:custGeom>
            <a:avLst/>
            <a:gdLst>
              <a:gd name="connsiteX0" fmla="*/ 252211 w 4195674"/>
              <a:gd name="connsiteY0" fmla="*/ 0 h 3095741"/>
              <a:gd name="connsiteX1" fmla="*/ 3943464 w 4195674"/>
              <a:gd name="connsiteY1" fmla="*/ 0 h 3095741"/>
              <a:gd name="connsiteX2" fmla="*/ 4030816 w 4195674"/>
              <a:gd name="connsiteY2" fmla="*/ 181331 h 3095741"/>
              <a:gd name="connsiteX3" fmla="*/ 4195674 w 4195674"/>
              <a:gd name="connsiteY3" fmla="*/ 997904 h 3095741"/>
              <a:gd name="connsiteX4" fmla="*/ 2097837 w 4195674"/>
              <a:gd name="connsiteY4" fmla="*/ 3095741 h 3095741"/>
              <a:gd name="connsiteX5" fmla="*/ 0 w 4195674"/>
              <a:gd name="connsiteY5" fmla="*/ 997904 h 3095741"/>
              <a:gd name="connsiteX6" fmla="*/ 164859 w 4195674"/>
              <a:gd name="connsiteY6" fmla="*/ 181331 h 309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5674" h="3095741">
                <a:moveTo>
                  <a:pt x="252211" y="0"/>
                </a:moveTo>
                <a:lnTo>
                  <a:pt x="3943464" y="0"/>
                </a:lnTo>
                <a:lnTo>
                  <a:pt x="4030816" y="181331"/>
                </a:lnTo>
                <a:cubicBezTo>
                  <a:pt x="4136972" y="432313"/>
                  <a:pt x="4195674" y="708253"/>
                  <a:pt x="4195674" y="997904"/>
                </a:cubicBezTo>
                <a:cubicBezTo>
                  <a:pt x="4195674" y="2156507"/>
                  <a:pt x="3256440" y="3095741"/>
                  <a:pt x="2097837" y="3095741"/>
                </a:cubicBezTo>
                <a:cubicBezTo>
                  <a:pt x="939234" y="3095741"/>
                  <a:pt x="0" y="2156507"/>
                  <a:pt x="0" y="997904"/>
                </a:cubicBezTo>
                <a:cubicBezTo>
                  <a:pt x="0" y="708253"/>
                  <a:pt x="58702" y="432313"/>
                  <a:pt x="164859" y="1813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B5B6C6-3C57-D4E0-21DD-94D5222DB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373" y="165871"/>
            <a:ext cx="1859598" cy="23539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CB7A4-EEF7-7048-4607-D59040E3C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1553601"/>
            <a:ext cx="4195675" cy="497640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Parking Garage Considerations</a:t>
            </a:r>
            <a:r>
              <a:rPr lang="en-US" sz="2000" dirty="0"/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https://www.pci.org/PCI_Docs/Project_Resources/Parking_Structures/Parking%20Structures%20Recommended%20Practice%20in%20Design%20and%20Construction.pdf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/>
              <a:t>Ground Level Location</a:t>
            </a:r>
          </a:p>
          <a:p>
            <a:pPr lvl="1"/>
            <a:r>
              <a:rPr lang="en-US" sz="1600" dirty="0"/>
              <a:t>Surface</a:t>
            </a:r>
          </a:p>
          <a:p>
            <a:pPr lvl="1"/>
            <a:r>
              <a:rPr lang="en-US" sz="1600" dirty="0"/>
              <a:t>Underground</a:t>
            </a:r>
          </a:p>
          <a:p>
            <a:r>
              <a:rPr lang="en-US" sz="2000" dirty="0"/>
              <a:t>Ventilation</a:t>
            </a:r>
          </a:p>
          <a:p>
            <a:pPr lvl="1"/>
            <a:r>
              <a:rPr lang="en-US" sz="1600" dirty="0"/>
              <a:t>Open</a:t>
            </a:r>
          </a:p>
          <a:p>
            <a:pPr lvl="1"/>
            <a:r>
              <a:rPr lang="en-US" sz="1600" dirty="0"/>
              <a:t>Mechanically Ventilated</a:t>
            </a:r>
          </a:p>
          <a:p>
            <a:pPr lvl="1"/>
            <a:r>
              <a:rPr lang="en-US" sz="1600" dirty="0"/>
              <a:t>IBC 406.5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30F29D-7034-3655-0B89-39128C5C7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80" y="3684772"/>
            <a:ext cx="2554098" cy="2752751"/>
          </a:xfrm>
          <a:prstGeom prst="rect">
            <a:avLst/>
          </a:prstGeom>
        </p:spPr>
      </p:pic>
      <p:sp>
        <p:nvSpPr>
          <p:cNvPr id="22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805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924B6D-635D-08BD-8980-ED4B0C8A6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240"/>
          <a:stretch/>
        </p:blipFill>
        <p:spPr>
          <a:xfrm>
            <a:off x="1" y="10"/>
            <a:ext cx="9669642" cy="64504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8863-FA9D-68E5-9B52-EA9BE7A63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964096"/>
            <a:ext cx="4454981" cy="5212867"/>
          </a:xfrm>
        </p:spPr>
        <p:txBody>
          <a:bodyPr>
            <a:normAutofit/>
          </a:bodyPr>
          <a:lstStyle/>
          <a:p>
            <a:r>
              <a:rPr lang="en-US" sz="1200" dirty="0"/>
              <a:t>Minimum Overhead Height Clearance</a:t>
            </a:r>
          </a:p>
          <a:p>
            <a:pPr lvl="1"/>
            <a:r>
              <a:rPr lang="en-US" sz="1200" dirty="0"/>
              <a:t>Construction Method </a:t>
            </a:r>
          </a:p>
          <a:p>
            <a:pPr lvl="2"/>
            <a:r>
              <a:rPr lang="en-US" sz="1200" dirty="0" err="1"/>
              <a:t>PreCast</a:t>
            </a:r>
            <a:r>
              <a:rPr lang="en-US" sz="1200" dirty="0"/>
              <a:t>  Double Tees        </a:t>
            </a:r>
          </a:p>
          <a:p>
            <a:pPr lvl="2"/>
            <a:r>
              <a:rPr lang="en-US" sz="1200" dirty="0"/>
              <a:t>T-Pac </a:t>
            </a:r>
          </a:p>
          <a:p>
            <a:pPr lvl="2"/>
            <a:r>
              <a:rPr lang="en-US" sz="1200" dirty="0" err="1"/>
              <a:t>Coreslab</a:t>
            </a:r>
            <a:endParaRPr lang="en-US" sz="1200" dirty="0"/>
          </a:p>
          <a:p>
            <a:pPr lvl="1"/>
            <a:r>
              <a:rPr lang="en-US" sz="1200" dirty="0"/>
              <a:t>Floor-to-Floor Height  </a:t>
            </a:r>
          </a:p>
          <a:p>
            <a:pPr lvl="2"/>
            <a:r>
              <a:rPr lang="en-US" sz="1200" dirty="0"/>
              <a:t>Van Accessible requires 8’-2” Min.</a:t>
            </a:r>
          </a:p>
          <a:p>
            <a:r>
              <a:rPr lang="en-US" sz="1200" dirty="0"/>
              <a:t>Maximum Efficiency  </a:t>
            </a:r>
          </a:p>
          <a:p>
            <a:pPr lvl="1"/>
            <a:r>
              <a:rPr lang="en-US" sz="1200" dirty="0"/>
              <a:t>+/-308 sf/car</a:t>
            </a:r>
          </a:p>
          <a:p>
            <a:r>
              <a:rPr lang="en-US" sz="1200" dirty="0"/>
              <a:t>Mechanical &amp; Plumbing</a:t>
            </a:r>
          </a:p>
          <a:p>
            <a:pPr lvl="1"/>
            <a:r>
              <a:rPr lang="en-US" sz="1200" dirty="0"/>
              <a:t>Sprinklers</a:t>
            </a:r>
          </a:p>
          <a:p>
            <a:pPr lvl="1"/>
            <a:r>
              <a:rPr lang="en-US" sz="1200" dirty="0"/>
              <a:t>Lighting</a:t>
            </a:r>
          </a:p>
          <a:p>
            <a:pPr lvl="1"/>
            <a:r>
              <a:rPr lang="en-US" sz="1200" dirty="0"/>
              <a:t>Piping for units built overhead</a:t>
            </a:r>
          </a:p>
          <a:p>
            <a:r>
              <a:rPr lang="en-US" sz="1200" dirty="0"/>
              <a:t>Ramps</a:t>
            </a:r>
          </a:p>
          <a:p>
            <a:pPr lvl="1"/>
            <a:r>
              <a:rPr lang="en-US" sz="1200" dirty="0"/>
              <a:t>Width</a:t>
            </a:r>
          </a:p>
          <a:p>
            <a:pPr lvl="1"/>
            <a:r>
              <a:rPr lang="en-US" sz="1200" dirty="0"/>
              <a:t>Length</a:t>
            </a:r>
          </a:p>
          <a:p>
            <a:pPr lvl="2"/>
            <a:r>
              <a:rPr lang="en-US" sz="1200" dirty="0"/>
              <a:t>Ramp length of 160’-180’ most efficient   </a:t>
            </a:r>
          </a:p>
          <a:p>
            <a:pPr lvl="1"/>
            <a:r>
              <a:rPr lang="en-US" sz="1200" dirty="0"/>
              <a:t>Slope </a:t>
            </a:r>
          </a:p>
          <a:p>
            <a:pPr lvl="2"/>
            <a:r>
              <a:rPr lang="en-US" sz="1200" dirty="0"/>
              <a:t>Speed Ramps typically &lt;14% </a:t>
            </a:r>
          </a:p>
          <a:p>
            <a:pPr lvl="2"/>
            <a:r>
              <a:rPr lang="en-US" sz="1200" dirty="0"/>
              <a:t>May require transition slope at top and bottom.  </a:t>
            </a:r>
          </a:p>
          <a:p>
            <a:pPr lvl="2"/>
            <a:r>
              <a:rPr lang="en-US" sz="1200" dirty="0"/>
              <a:t>Maximum slope of a ramp that incorporates parking 6.67% </a:t>
            </a:r>
          </a:p>
        </p:txBody>
      </p:sp>
    </p:spTree>
    <p:extLst>
      <p:ext uri="{BB962C8B-B14F-4D97-AF65-F5344CB8AC3E}">
        <p14:creationId xmlns:p14="http://schemas.microsoft.com/office/powerpoint/2010/main" val="2152407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aircase with metal handrail">
            <a:extLst>
              <a:ext uri="{FF2B5EF4-FFF2-40B4-BE49-F238E27FC236}">
                <a16:creationId xmlns:a16="http://schemas.microsoft.com/office/drawing/2014/main" id="{9168542A-5777-A2D8-049C-6E09DC98D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45" r="13421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92671-331C-9AF7-9FE9-70AFE44D6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725557"/>
            <a:ext cx="4840010" cy="5451406"/>
          </a:xfrm>
        </p:spPr>
        <p:txBody>
          <a:bodyPr>
            <a:normAutofit/>
          </a:bodyPr>
          <a:lstStyle/>
          <a:p>
            <a:r>
              <a:rPr lang="en-US" sz="2000" dirty="0"/>
              <a:t>Ventilation</a:t>
            </a:r>
          </a:p>
          <a:p>
            <a:pPr lvl="1"/>
            <a:r>
              <a:rPr lang="en-US" sz="2000" dirty="0"/>
              <a:t>Open </a:t>
            </a:r>
          </a:p>
          <a:p>
            <a:pPr lvl="2"/>
            <a:r>
              <a:rPr lang="en-US" dirty="0"/>
              <a:t>Area open to the Outside    </a:t>
            </a:r>
          </a:p>
          <a:p>
            <a:pPr lvl="2"/>
            <a:r>
              <a:rPr lang="en-US" dirty="0"/>
              <a:t>Minimum SF defined by IBC Section 406.5</a:t>
            </a:r>
          </a:p>
          <a:p>
            <a:pPr lvl="1"/>
            <a:r>
              <a:rPr lang="en-US" sz="2000" dirty="0"/>
              <a:t>Closed</a:t>
            </a:r>
          </a:p>
          <a:p>
            <a:pPr lvl="2"/>
            <a:r>
              <a:rPr lang="en-US" dirty="0"/>
              <a:t>Needs Mechanical Ventilation </a:t>
            </a:r>
          </a:p>
          <a:p>
            <a:pPr lvl="3"/>
            <a:r>
              <a:rPr lang="en-US" sz="2000" dirty="0"/>
              <a:t>More costly than Open structure</a:t>
            </a:r>
          </a:p>
          <a:p>
            <a:r>
              <a:rPr lang="en-US" sz="2000" dirty="0"/>
              <a:t>Floor-to-Floor Alignment  </a:t>
            </a:r>
          </a:p>
          <a:p>
            <a:pPr lvl="1"/>
            <a:r>
              <a:rPr lang="en-US" sz="2000" dirty="0"/>
              <a:t>Considered in a wrap building</a:t>
            </a:r>
          </a:p>
          <a:p>
            <a:pPr lvl="1"/>
            <a:r>
              <a:rPr lang="en-US" sz="2000" dirty="0"/>
              <a:t>Occupancy Separations</a:t>
            </a:r>
          </a:p>
          <a:p>
            <a:r>
              <a:rPr lang="en-US" sz="2000" dirty="0"/>
              <a:t>Pedestrian Access</a:t>
            </a:r>
          </a:p>
          <a:p>
            <a:pPr lvl="1"/>
            <a:r>
              <a:rPr lang="en-US" sz="2000" dirty="0"/>
              <a:t>Stairs</a:t>
            </a:r>
          </a:p>
          <a:p>
            <a:pPr lvl="1"/>
            <a:r>
              <a:rPr lang="en-US" sz="2000" dirty="0"/>
              <a:t>Elevators</a:t>
            </a:r>
          </a:p>
          <a:p>
            <a:pPr lvl="1"/>
            <a:r>
              <a:rPr lang="en-US" sz="2000" dirty="0"/>
              <a:t>Ramps</a:t>
            </a:r>
          </a:p>
        </p:txBody>
      </p:sp>
    </p:spTree>
    <p:extLst>
      <p:ext uri="{BB962C8B-B14F-4D97-AF65-F5344CB8AC3E}">
        <p14:creationId xmlns:p14="http://schemas.microsoft.com/office/powerpoint/2010/main" val="3984772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nterior of dark warehouse">
            <a:extLst>
              <a:ext uri="{FF2B5EF4-FFF2-40B4-BE49-F238E27FC236}">
                <a16:creationId xmlns:a16="http://schemas.microsoft.com/office/drawing/2014/main" id="{290309C4-3F25-F42C-6BF3-A99E8B732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8" r="577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1F1BA2-7ACA-742A-9829-6EA9E5F1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u="sng"/>
              <a:t>Loading Zones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AA47F-BD3E-0AD0-7A7C-E7F753ED7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4375468" cy="3742762"/>
          </a:xfrm>
        </p:spPr>
        <p:txBody>
          <a:bodyPr>
            <a:noAutofit/>
          </a:bodyPr>
          <a:lstStyle/>
          <a:p>
            <a:r>
              <a:rPr lang="en-US" sz="1800" dirty="0"/>
              <a:t>10’x30’ Dedicated for Loading Only</a:t>
            </a:r>
          </a:p>
          <a:p>
            <a:pPr lvl="1"/>
            <a:r>
              <a:rPr lang="en-US" sz="1800" dirty="0"/>
              <a:t>Verify with municipality</a:t>
            </a:r>
          </a:p>
          <a:p>
            <a:pPr lvl="2"/>
            <a:r>
              <a:rPr lang="en-US" sz="1800" dirty="0"/>
              <a:t>Part of Phoenix Zoning Code Section 702 </a:t>
            </a:r>
            <a:r>
              <a:rPr lang="en-US" sz="1800" i="1" dirty="0"/>
              <a:t>Off-Street Parking and Loading</a:t>
            </a:r>
            <a:endParaRPr lang="en-US" sz="1800" dirty="0"/>
          </a:p>
          <a:p>
            <a:pPr lvl="1"/>
            <a:r>
              <a:rPr lang="en-US" sz="1800" dirty="0"/>
              <a:t>Striped Area</a:t>
            </a:r>
          </a:p>
          <a:p>
            <a:pPr lvl="1"/>
            <a:r>
              <a:rPr lang="en-US" sz="1800" dirty="0"/>
              <a:t>Posted for </a:t>
            </a:r>
            <a:r>
              <a:rPr lang="en-US" sz="1800" i="1" dirty="0"/>
              <a:t>Loading Use </a:t>
            </a:r>
            <a:r>
              <a:rPr lang="en-US" sz="1800" dirty="0"/>
              <a:t>and </a:t>
            </a:r>
            <a:r>
              <a:rPr lang="en-US" sz="1800" i="1" dirty="0"/>
              <a:t>No Parking Allowed</a:t>
            </a:r>
          </a:p>
          <a:p>
            <a:pPr lvl="1"/>
            <a:r>
              <a:rPr lang="en-US" sz="1800" dirty="0"/>
              <a:t>Do not require deceleration or pull-in/out lanes</a:t>
            </a:r>
          </a:p>
          <a:p>
            <a:pPr lvl="1"/>
            <a:r>
              <a:rPr lang="en-US" sz="1800" dirty="0"/>
              <a:t>Number of zones required determined by overall unit count</a:t>
            </a:r>
          </a:p>
          <a:p>
            <a:pPr marL="0" indent="0">
              <a:buNone/>
            </a:pPr>
            <a:r>
              <a:rPr lang="en-US" sz="1800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134976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3886" y="0"/>
            <a:ext cx="7538114" cy="68580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695B6-652A-9043-5E18-24C5F3239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0" y="609600"/>
            <a:ext cx="5310116" cy="1322887"/>
          </a:xfrm>
        </p:spPr>
        <p:txBody>
          <a:bodyPr>
            <a:normAutofit/>
          </a:bodyPr>
          <a:lstStyle/>
          <a:p>
            <a:r>
              <a:rPr lang="en-US" u="sng" dirty="0"/>
              <a:t>Solid Waste Disposal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A6EA8-CA15-C33F-A239-21742BB4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950" y="675564"/>
            <a:ext cx="2717106" cy="551696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0BE9F-5674-40D2-27D7-CB76F6876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0" y="2194102"/>
            <a:ext cx="5310116" cy="3908585"/>
          </a:xfrm>
        </p:spPr>
        <p:txBody>
          <a:bodyPr>
            <a:normAutofit/>
          </a:bodyPr>
          <a:lstStyle/>
          <a:p>
            <a:r>
              <a:rPr lang="en-US" sz="1600" dirty="0"/>
              <a:t>Can be a department separate from Planning and Zoning Departments or private collector</a:t>
            </a:r>
          </a:p>
          <a:p>
            <a:pPr lvl="1"/>
            <a:r>
              <a:rPr lang="en-US" sz="1600" dirty="0"/>
              <a:t>Can require separate submittal, review, and approval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b="1" dirty="0"/>
              <a:t>Surface / Garden Sites</a:t>
            </a:r>
          </a:p>
          <a:p>
            <a:pPr lvl="1"/>
            <a:r>
              <a:rPr lang="en-US" sz="1600" dirty="0"/>
              <a:t>Municipality may have developed set of guidelines</a:t>
            </a:r>
          </a:p>
          <a:p>
            <a:pPr lvl="1"/>
            <a:r>
              <a:rPr lang="en-US" sz="1600" dirty="0"/>
              <a:t>Bin size and number required can be a calculated volume</a:t>
            </a:r>
          </a:p>
          <a:p>
            <a:pPr lvl="2"/>
            <a:r>
              <a:rPr lang="en-US" sz="1600" dirty="0"/>
              <a:t>By unit count / size</a:t>
            </a:r>
          </a:p>
          <a:p>
            <a:pPr lvl="2"/>
            <a:r>
              <a:rPr lang="en-US" sz="1600" dirty="0"/>
              <a:t>By square footage</a:t>
            </a:r>
          </a:p>
          <a:p>
            <a:pPr lvl="1"/>
            <a:r>
              <a:rPr lang="en-US" sz="1600" dirty="0"/>
              <a:t>Bin enclosure design can be mandated by code</a:t>
            </a:r>
          </a:p>
          <a:p>
            <a:pPr lvl="2"/>
            <a:r>
              <a:rPr lang="en-US" sz="1600" dirty="0"/>
              <a:t>Most are similar, but can be unique &amp; varied</a:t>
            </a:r>
          </a:p>
          <a:p>
            <a:pPr lvl="2"/>
            <a:r>
              <a:rPr lang="en-US" sz="1600" dirty="0"/>
              <a:t>Must be determined by municipality</a:t>
            </a:r>
          </a:p>
        </p:txBody>
      </p:sp>
    </p:spTree>
    <p:extLst>
      <p:ext uri="{BB962C8B-B14F-4D97-AF65-F5344CB8AC3E}">
        <p14:creationId xmlns:p14="http://schemas.microsoft.com/office/powerpoint/2010/main" val="2126982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ASTE MANAGEMENT - COCONUT CREEK - 19 Photos &amp; 10 Reviews - 2700 Wiles Rd,  Coconut Creek, FL - Yelp">
            <a:extLst>
              <a:ext uri="{FF2B5EF4-FFF2-40B4-BE49-F238E27FC236}">
                <a16:creationId xmlns:a16="http://schemas.microsoft.com/office/drawing/2014/main" id="{221A40EA-C362-FED0-A47A-99883C800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6" r="2" b="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534E1-4D36-FA9C-21B7-BE7E2AA61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051819" cy="3563476"/>
          </a:xfrm>
        </p:spPr>
        <p:txBody>
          <a:bodyPr anchor="t">
            <a:normAutofit/>
          </a:bodyPr>
          <a:lstStyle/>
          <a:p>
            <a:r>
              <a:rPr lang="en-US" sz="1600" dirty="0"/>
              <a:t>Collection Vehicle Access Requirements</a:t>
            </a:r>
          </a:p>
          <a:p>
            <a:pPr lvl="1"/>
            <a:r>
              <a:rPr lang="en-US" sz="1600" dirty="0"/>
              <a:t>Security Gate Access</a:t>
            </a:r>
          </a:p>
          <a:p>
            <a:pPr lvl="1"/>
            <a:r>
              <a:rPr lang="en-US" sz="1600" dirty="0"/>
              <a:t>Turning Radii</a:t>
            </a:r>
          </a:p>
          <a:p>
            <a:pPr lvl="1"/>
            <a:r>
              <a:rPr lang="en-US" sz="1600" dirty="0"/>
              <a:t>Drive Aisle Width</a:t>
            </a:r>
          </a:p>
          <a:p>
            <a:pPr lvl="1"/>
            <a:r>
              <a:rPr lang="en-US" sz="1600" dirty="0"/>
              <a:t>Defined Access Route</a:t>
            </a:r>
          </a:p>
          <a:p>
            <a:pPr lvl="1"/>
            <a:r>
              <a:rPr lang="en-US" sz="1600" dirty="0"/>
              <a:t>Enclosure Approach Angle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b="1" dirty="0"/>
              <a:t>Parking Garages / High Rises</a:t>
            </a:r>
          </a:p>
          <a:p>
            <a:pPr lvl="1"/>
            <a:r>
              <a:rPr lang="en-US" sz="1600" dirty="0"/>
              <a:t>Trash Chutes</a:t>
            </a:r>
          </a:p>
          <a:p>
            <a:pPr lvl="1"/>
            <a:r>
              <a:rPr lang="en-US" sz="1600" dirty="0"/>
              <a:t>Termination Bins / Compactors</a:t>
            </a:r>
          </a:p>
          <a:p>
            <a:pPr lvl="2"/>
            <a:r>
              <a:rPr lang="en-US" sz="1600" dirty="0"/>
              <a:t>Collection Vehicle Access</a:t>
            </a:r>
          </a:p>
        </p:txBody>
      </p:sp>
    </p:spTree>
    <p:extLst>
      <p:ext uri="{BB962C8B-B14F-4D97-AF65-F5344CB8AC3E}">
        <p14:creationId xmlns:p14="http://schemas.microsoft.com/office/powerpoint/2010/main" val="4096159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3D069-AC63-C3B0-DBFD-D93B09BEB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000" u="sng"/>
              <a:t>Site Accessibility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B809C-03A1-4D02-F019-059B42CDC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1200"/>
              <a:t>Accessible Path of Travel</a:t>
            </a:r>
          </a:p>
          <a:p>
            <a:pPr lvl="1"/>
            <a:r>
              <a:rPr lang="en-US" sz="1200"/>
              <a:t>Provided from Building Egresses</a:t>
            </a:r>
          </a:p>
          <a:p>
            <a:pPr lvl="1"/>
            <a:r>
              <a:rPr lang="en-US" sz="1200"/>
              <a:t>To Accessible Parking</a:t>
            </a:r>
          </a:p>
          <a:p>
            <a:r>
              <a:rPr lang="en-US" sz="1200"/>
              <a:t>Accessible Pedestrian Route</a:t>
            </a:r>
          </a:p>
          <a:p>
            <a:pPr lvl="1"/>
            <a:r>
              <a:rPr lang="en-US" sz="1200"/>
              <a:t>Through Entire Site</a:t>
            </a:r>
          </a:p>
          <a:p>
            <a:pPr lvl="1"/>
            <a:r>
              <a:rPr lang="en-US" sz="1200"/>
              <a:t>Must Connect to Public Way</a:t>
            </a:r>
          </a:p>
          <a:p>
            <a:pPr lvl="1"/>
            <a:r>
              <a:rPr lang="en-US" sz="1200"/>
              <a:t>To Provided Site Amenities</a:t>
            </a:r>
          </a:p>
          <a:p>
            <a:pPr lvl="2"/>
            <a:r>
              <a:rPr lang="en-US" sz="1200"/>
              <a:t>Amenities Building (Clubhouse)</a:t>
            </a:r>
          </a:p>
          <a:p>
            <a:pPr lvl="2"/>
            <a:r>
              <a:rPr lang="en-US" sz="1200"/>
              <a:t>Playgrounds</a:t>
            </a:r>
          </a:p>
          <a:p>
            <a:pPr lvl="2"/>
            <a:r>
              <a:rPr lang="en-US" sz="1200"/>
              <a:t>Pool / Spa</a:t>
            </a:r>
          </a:p>
          <a:p>
            <a:pPr lvl="2"/>
            <a:r>
              <a:rPr lang="en-US" sz="1200"/>
              <a:t>Central Mailboxes </a:t>
            </a:r>
          </a:p>
          <a:p>
            <a:pPr lvl="2"/>
            <a:r>
              <a:rPr lang="en-US" sz="1200"/>
              <a:t>Parcel / Package pick-up rooms</a:t>
            </a:r>
          </a:p>
          <a:p>
            <a:pPr lvl="2"/>
            <a:r>
              <a:rPr lang="en-US" sz="1200"/>
              <a:t>Trash Enclosures</a:t>
            </a:r>
          </a:p>
          <a:p>
            <a:pPr lvl="2"/>
            <a:r>
              <a:rPr lang="en-US" sz="1200"/>
              <a:t>Central Laundries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C440A5-A659-03B5-84A8-DEA8CDECC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461440"/>
            <a:ext cx="6903720" cy="393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26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Lighted tunnel">
            <a:extLst>
              <a:ext uri="{FF2B5EF4-FFF2-40B4-BE49-F238E27FC236}">
                <a16:creationId xmlns:a16="http://schemas.microsoft.com/office/drawing/2014/main" id="{F690593C-FE70-7EA3-2064-9F6ECDA44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2" r="3249" b="1"/>
          <a:stretch/>
        </p:blipFill>
        <p:spPr>
          <a:xfrm>
            <a:off x="13252" y="0"/>
            <a:ext cx="994706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C1CF-D2C9-0505-B1FE-CBAAFF372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2826" y="506895"/>
            <a:ext cx="4283765" cy="6271592"/>
          </a:xfrm>
        </p:spPr>
        <p:txBody>
          <a:bodyPr>
            <a:normAutofit fontScale="55000" lnSpcReduction="20000"/>
          </a:bodyPr>
          <a:lstStyle/>
          <a:p>
            <a:r>
              <a:rPr lang="en-US" sz="2500" dirty="0"/>
              <a:t>Walkways</a:t>
            </a:r>
          </a:p>
          <a:p>
            <a:pPr lvl="1"/>
            <a:r>
              <a:rPr lang="en-US" sz="2500" dirty="0"/>
              <a:t>Defined system to interconnect all parts of the development</a:t>
            </a:r>
          </a:p>
          <a:p>
            <a:pPr lvl="1"/>
            <a:r>
              <a:rPr lang="en-US" sz="2500" dirty="0"/>
              <a:t>May be required to connect to larger system</a:t>
            </a:r>
          </a:p>
          <a:p>
            <a:pPr lvl="2"/>
            <a:r>
              <a:rPr lang="en-US" sz="2500" dirty="0"/>
              <a:t>City Walkways</a:t>
            </a:r>
          </a:p>
          <a:p>
            <a:pPr lvl="2"/>
            <a:r>
              <a:rPr lang="en-US" sz="2500" dirty="0"/>
              <a:t>Trail and Path System</a:t>
            </a:r>
          </a:p>
          <a:p>
            <a:pPr lvl="1"/>
            <a:r>
              <a:rPr lang="en-US" sz="2500" dirty="0"/>
              <a:t>Have defined methods of Construction Allowed</a:t>
            </a:r>
          </a:p>
          <a:p>
            <a:pPr lvl="1"/>
            <a:r>
              <a:rPr lang="en-US" sz="2500" dirty="0"/>
              <a:t>Width</a:t>
            </a:r>
          </a:p>
          <a:p>
            <a:pPr lvl="2"/>
            <a:r>
              <a:rPr lang="en-US" sz="2500" dirty="0"/>
              <a:t>Minimum is 3’-0” for ADA access</a:t>
            </a:r>
          </a:p>
          <a:p>
            <a:pPr lvl="2"/>
            <a:r>
              <a:rPr lang="en-US" sz="2500" dirty="0"/>
              <a:t>5’-0” is most common, unless unable</a:t>
            </a:r>
          </a:p>
          <a:p>
            <a:pPr lvl="1"/>
            <a:r>
              <a:rPr lang="en-US" sz="2500" dirty="0"/>
              <a:t>Allowed to slope for drainage</a:t>
            </a:r>
          </a:p>
          <a:p>
            <a:pPr lvl="1"/>
            <a:r>
              <a:rPr lang="en-US" sz="2500" dirty="0"/>
              <a:t>Ramps</a:t>
            </a:r>
          </a:p>
          <a:p>
            <a:pPr lvl="2"/>
            <a:r>
              <a:rPr lang="en-US" sz="2500" dirty="0"/>
              <a:t>Max. slope of 1:12</a:t>
            </a:r>
          </a:p>
          <a:p>
            <a:pPr lvl="2"/>
            <a:r>
              <a:rPr lang="en-US" sz="2500" dirty="0"/>
              <a:t>Max. rise for any run 30”</a:t>
            </a:r>
          </a:p>
          <a:p>
            <a:pPr lvl="3"/>
            <a:r>
              <a:rPr lang="en-US" sz="2500" dirty="0"/>
              <a:t>5’ Landings used to break up runs</a:t>
            </a:r>
          </a:p>
          <a:p>
            <a:pPr lvl="2"/>
            <a:r>
              <a:rPr lang="en-US" sz="2500" dirty="0"/>
              <a:t>Handrails are required</a:t>
            </a:r>
          </a:p>
          <a:p>
            <a:pPr lvl="1"/>
            <a:r>
              <a:rPr lang="en-US" sz="2500" dirty="0"/>
              <a:t>Stairs</a:t>
            </a:r>
          </a:p>
          <a:p>
            <a:pPr lvl="2"/>
            <a:r>
              <a:rPr lang="en-US" sz="2500" dirty="0"/>
              <a:t>Handrail required for more than (2) steps</a:t>
            </a:r>
          </a:p>
          <a:p>
            <a:pPr lvl="2"/>
            <a:r>
              <a:rPr lang="en-US" sz="2500" dirty="0"/>
              <a:t>(2) risers with (1) tread are allowed within path of travel</a:t>
            </a:r>
          </a:p>
          <a:p>
            <a:pPr lvl="3"/>
            <a:r>
              <a:rPr lang="en-US" sz="2500" dirty="0"/>
              <a:t>Can be safety rolled over</a:t>
            </a:r>
          </a:p>
          <a:p>
            <a:pPr lvl="1"/>
            <a:r>
              <a:rPr lang="en-US" sz="2500" dirty="0"/>
              <a:t>Curb Step Offs</a:t>
            </a:r>
          </a:p>
          <a:p>
            <a:pPr lvl="2"/>
            <a:r>
              <a:rPr lang="en-US" sz="2500" dirty="0"/>
              <a:t>Accessible ramp must be provided at curb step-off along Path of Travel</a:t>
            </a:r>
          </a:p>
          <a:p>
            <a:pPr lvl="2"/>
            <a:r>
              <a:rPr lang="en-US" sz="2500" dirty="0"/>
              <a:t>Designs are mandated by municipality codes</a:t>
            </a:r>
          </a:p>
          <a:p>
            <a:pPr lvl="3"/>
            <a:r>
              <a:rPr lang="en-US" sz="2500" dirty="0"/>
              <a:t>Depth/ slope and surface treatment can vary</a:t>
            </a:r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11754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9A09E-47C7-7DB9-EDB8-6DC1C35AD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9" r="82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912133-2832-9E42-63CE-AA9809850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3400" u="sng"/>
              <a:t>Vehicle Access/ Parking Screening/ Landscape/ Utilities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CB1F4-D0A2-2524-496C-36D3C2FA9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100" b="1" dirty="0"/>
              <a:t>Utilities</a:t>
            </a:r>
          </a:p>
          <a:p>
            <a:pPr lvl="1"/>
            <a:r>
              <a:rPr lang="en-US" sz="1100" dirty="0"/>
              <a:t>Typically located within existing underground easements</a:t>
            </a:r>
          </a:p>
          <a:p>
            <a:pPr lvl="1"/>
            <a:r>
              <a:rPr lang="en-US" sz="1100" dirty="0"/>
              <a:t>New services are not allowed to cross property lines</a:t>
            </a:r>
          </a:p>
          <a:p>
            <a:pPr lvl="2"/>
            <a:r>
              <a:rPr lang="en-US" sz="1100" dirty="0"/>
              <a:t>Can be allowed as part of a signed and recorded Access Agreement</a:t>
            </a:r>
          </a:p>
          <a:p>
            <a:pPr lvl="1"/>
            <a:r>
              <a:rPr lang="en-US" sz="1100" dirty="0"/>
              <a:t>Electrical Transformers</a:t>
            </a:r>
          </a:p>
          <a:p>
            <a:pPr lvl="2"/>
            <a:r>
              <a:rPr lang="en-US" sz="1100" dirty="0"/>
              <a:t>Require access from Utility Department</a:t>
            </a:r>
          </a:p>
          <a:p>
            <a:pPr lvl="2"/>
            <a:r>
              <a:rPr lang="en-US" sz="1100" dirty="0"/>
              <a:t>Coordinated directly with utility provider</a:t>
            </a:r>
          </a:p>
          <a:p>
            <a:pPr lvl="3"/>
            <a:r>
              <a:rPr lang="en-US" sz="1100" dirty="0"/>
              <a:t>Separate submittal and approval process</a:t>
            </a:r>
          </a:p>
          <a:p>
            <a:pPr lvl="2"/>
            <a:r>
              <a:rPr lang="en-US" sz="1100" dirty="0"/>
              <a:t>Proximity to buildings a consideration</a:t>
            </a:r>
          </a:p>
          <a:p>
            <a:pPr lvl="3"/>
            <a:r>
              <a:rPr lang="en-US" sz="1100" dirty="0"/>
              <a:t>Considered hazardous </a:t>
            </a:r>
          </a:p>
          <a:p>
            <a:pPr lvl="3"/>
            <a:r>
              <a:rPr lang="en-US" sz="1100" dirty="0"/>
              <a:t>Mandated by utility</a:t>
            </a:r>
          </a:p>
          <a:p>
            <a:pPr lvl="4"/>
            <a:r>
              <a:rPr lang="en-US" sz="1100" dirty="0"/>
              <a:t>Based on capacity of transformer</a:t>
            </a:r>
          </a:p>
          <a:p>
            <a:pPr lvl="3"/>
            <a:r>
              <a:rPr lang="en-US" sz="1100" dirty="0"/>
              <a:t>Require rated protection if placed too close</a:t>
            </a:r>
          </a:p>
          <a:p>
            <a:pPr lvl="2"/>
            <a:r>
              <a:rPr lang="en-US" sz="1300" dirty="0"/>
              <a:t>Often required to be screened </a:t>
            </a:r>
          </a:p>
          <a:p>
            <a:pPr lvl="3"/>
            <a:r>
              <a:rPr lang="en-US" sz="1100" dirty="0"/>
              <a:t>Physical barrier</a:t>
            </a:r>
          </a:p>
          <a:p>
            <a:pPr lvl="3"/>
            <a:r>
              <a:rPr lang="en-US" sz="1100" dirty="0"/>
              <a:t>Landscaping</a:t>
            </a:r>
          </a:p>
        </p:txBody>
      </p:sp>
    </p:spTree>
    <p:extLst>
      <p:ext uri="{BB962C8B-B14F-4D97-AF65-F5344CB8AC3E}">
        <p14:creationId xmlns:p14="http://schemas.microsoft.com/office/powerpoint/2010/main" val="2893655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6B7888-6ECE-2626-A59F-745341D7F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u="sng"/>
              <a:t>INITIAL SITE DATA</a:t>
            </a:r>
            <a:endParaRPr lang="en-US" sz="3600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266458-DFDD-42CD-CCCB-D3F70CABA9EA}"/>
              </a:ext>
            </a:extLst>
          </p:cNvPr>
          <p:cNvSpPr txBox="1"/>
          <p:nvPr/>
        </p:nvSpPr>
        <p:spPr>
          <a:xfrm>
            <a:off x="838200" y="1427879"/>
            <a:ext cx="609460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/>
              <a:t>American Land Title Association (ALTA) Survey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Owner Provided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Attached to the Property Sale/ Title Documents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Meets &amp; Bounds/ Property Line (Net)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Coordinates and Segment Lengths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/>
              <a:t>Established Easements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Right-of-Way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Utility</a:t>
            </a:r>
          </a:p>
          <a:p>
            <a:endParaRPr lang="en-US" sz="1400"/>
          </a:p>
          <a:p>
            <a:endParaRPr lang="en-US" sz="140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DF3E62-4187-2A98-C95E-2917E7BF7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376" y="2807754"/>
            <a:ext cx="5157251" cy="35527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DBA08E-1A14-EAF3-4119-565227CAEE78}"/>
              </a:ext>
            </a:extLst>
          </p:cNvPr>
          <p:cNvSpPr/>
          <p:nvPr/>
        </p:nvSpPr>
        <p:spPr>
          <a:xfrm>
            <a:off x="9727727" y="5581784"/>
            <a:ext cx="264319" cy="276225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719E7E-250C-D6F1-AF5D-6666D7AC45CA}"/>
              </a:ext>
            </a:extLst>
          </p:cNvPr>
          <p:cNvSpPr/>
          <p:nvPr/>
        </p:nvSpPr>
        <p:spPr>
          <a:xfrm>
            <a:off x="9755111" y="5611549"/>
            <a:ext cx="209550" cy="2166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12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59AA10-4D92-81CC-86AC-E65513654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976" y="460652"/>
            <a:ext cx="7615076" cy="609917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900" b="1" dirty="0"/>
              <a:t>Parking Lot Screening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parking is required to have screening of stalls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Wall and/or fence designs may have design standards imposed by municipality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Heights are mandated to prevent view obstruction</a:t>
            </a:r>
            <a:endParaRPr lang="en-US" sz="2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walls used to prevent headlight glare </a:t>
            </a:r>
          </a:p>
          <a:p>
            <a:pPr lvl="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isibility Triangles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Fences/ Walls with Security Gates</a:t>
            </a:r>
          </a:p>
          <a:p>
            <a:pPr lvl="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Gates may have design standards imposed</a:t>
            </a:r>
          </a:p>
          <a:p>
            <a:pPr lvl="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Must provide Queuing Distance </a:t>
            </a:r>
          </a:p>
          <a:p>
            <a:pPr lvl="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Space for gates to open</a:t>
            </a:r>
          </a:p>
          <a:p>
            <a:pPr lvl="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not allow traffic to obstruct public ways</a:t>
            </a:r>
          </a:p>
          <a:p>
            <a:pPr lvl="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Operable for emergency, solid waste, utility and mail services</a:t>
            </a:r>
          </a:p>
          <a:p>
            <a:pPr lvl="4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for delivery and ride sharing services</a:t>
            </a:r>
          </a:p>
          <a:p>
            <a:pPr marL="0" indent="0">
              <a:buNone/>
            </a:pPr>
            <a:r>
              <a:rPr lang="en-US" sz="2900" b="1" dirty="0"/>
              <a:t>Landscaping</a:t>
            </a:r>
          </a:p>
          <a:p>
            <a:pPr lvl="1"/>
            <a:r>
              <a:rPr lang="en-US" sz="2900" dirty="0"/>
              <a:t>Minimum Coverages</a:t>
            </a:r>
          </a:p>
          <a:p>
            <a:pPr lvl="2"/>
            <a:r>
              <a:rPr lang="en-US" sz="2900" dirty="0"/>
              <a:t>Shade can be mandated</a:t>
            </a:r>
          </a:p>
          <a:p>
            <a:pPr lvl="1"/>
            <a:r>
              <a:rPr lang="en-US" sz="2900" dirty="0"/>
              <a:t>Species Allowed</a:t>
            </a:r>
          </a:p>
          <a:p>
            <a:pPr lvl="2"/>
            <a:r>
              <a:rPr lang="en-US" sz="2900" dirty="0"/>
              <a:t>Determined in conjunction with inventory/ Salvage submittal process</a:t>
            </a:r>
          </a:p>
          <a:p>
            <a:pPr lvl="1"/>
            <a:r>
              <a:rPr lang="en-US" sz="2900" dirty="0"/>
              <a:t>Landscape Buffers</a:t>
            </a:r>
          </a:p>
          <a:p>
            <a:pPr lvl="2"/>
            <a:r>
              <a:rPr lang="en-US" sz="2900" dirty="0"/>
              <a:t>Can be mandated as Setback requirements</a:t>
            </a:r>
          </a:p>
          <a:p>
            <a:pPr lvl="1"/>
            <a:r>
              <a:rPr lang="en-US" sz="2900" dirty="0"/>
              <a:t>Parking Islands</a:t>
            </a:r>
          </a:p>
          <a:p>
            <a:pPr lvl="2"/>
            <a:r>
              <a:rPr lang="en-US" sz="2900" dirty="0"/>
              <a:t>Size of island</a:t>
            </a:r>
          </a:p>
          <a:p>
            <a:pPr lvl="2"/>
            <a:r>
              <a:rPr lang="en-US" sz="2900" dirty="0"/>
              <a:t>Planting volume required</a:t>
            </a:r>
          </a:p>
          <a:p>
            <a:pPr lvl="2"/>
            <a:r>
              <a:rPr lang="en-US" sz="2900" dirty="0"/>
              <a:t>Frequency between stalls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8252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E6B7888-6ECE-2626-A59F-745341D7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u="sng" dirty="0"/>
              <a:t>FIRE DEPARTMENT ACCESS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266458-DFDD-42CD-CCCB-D3F70CABA9EA}"/>
              </a:ext>
            </a:extLst>
          </p:cNvPr>
          <p:cNvSpPr txBox="1"/>
          <p:nvPr/>
        </p:nvSpPr>
        <p:spPr>
          <a:xfrm>
            <a:off x="640080" y="2872899"/>
            <a:ext cx="6065520" cy="3320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Access Loop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Circular route through entire site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Access to all buildings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Min. aisle widths must be maintained</a:t>
            </a:r>
          </a:p>
          <a:p>
            <a:pPr marL="120015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Kept clear via signage and curb painting</a:t>
            </a:r>
          </a:p>
          <a:p>
            <a:pPr marL="120015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20’ typically</a:t>
            </a:r>
          </a:p>
          <a:p>
            <a:pPr marL="1657350" lvl="3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18’ min. in some jurisdictions</a:t>
            </a:r>
          </a:p>
          <a:p>
            <a:pPr marL="1657350" lvl="3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Mono direction</a:t>
            </a:r>
          </a:p>
          <a:p>
            <a:pPr marL="1657350" lvl="3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Fire Only Lanes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Turning Radius</a:t>
            </a:r>
          </a:p>
          <a:p>
            <a:pPr marL="120015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Minimum inside, center and outside dimensions</a:t>
            </a:r>
          </a:p>
          <a:p>
            <a:pPr marL="120015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Dimensioned on Site Plan/ Fire Access Plan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455F0-0D6C-236A-DC85-F9BCBD9EF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9" r="28358" b="-1"/>
          <a:stretch/>
        </p:blipFill>
        <p:spPr>
          <a:xfrm>
            <a:off x="5800725" y="10"/>
            <a:ext cx="6389752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405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59AA10-4D92-81CC-86AC-E65513654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976" y="460652"/>
            <a:ext cx="6382624" cy="609917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b="1" dirty="0"/>
              <a:t>Dedicated Fire Lanes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Minimum Widths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Maximum lengths to dead ends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 150’ to back out</a:t>
            </a:r>
            <a:endParaRPr lang="en-US" sz="2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Turn-around or cul-de-sac required for longer lanes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Required when buildings are more than 250’ from Fire Access Route</a:t>
            </a:r>
            <a:endParaRPr lang="en-US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be of alternative materials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Decomposed granite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Grass Paving systems</a:t>
            </a:r>
          </a:p>
          <a:p>
            <a:pPr marL="0" indent="0">
              <a:buNone/>
            </a:pPr>
            <a:r>
              <a:rPr lang="en-US" sz="2900" b="1" dirty="0"/>
              <a:t>Building Addressing</a:t>
            </a:r>
          </a:p>
          <a:p>
            <a:pPr lvl="1"/>
            <a:r>
              <a:rPr lang="en-US" sz="2900" dirty="0"/>
              <a:t>Approved Addressing Exhibit required with Site Plan</a:t>
            </a:r>
          </a:p>
          <a:p>
            <a:pPr lvl="2"/>
            <a:r>
              <a:rPr lang="en-US" sz="2900" dirty="0"/>
              <a:t>Must be approved as will be used in Fire Alarm Panel and 911 notifications</a:t>
            </a:r>
          </a:p>
          <a:p>
            <a:pPr lvl="1"/>
            <a:r>
              <a:rPr lang="en-US" sz="2900" dirty="0"/>
              <a:t>Building Address Signage</a:t>
            </a:r>
          </a:p>
          <a:p>
            <a:pPr lvl="2"/>
            <a:r>
              <a:rPr lang="en-US" sz="2500" dirty="0"/>
              <a:t>Location must follow the standards of the Fire Department/ Jurisdiction</a:t>
            </a:r>
          </a:p>
          <a:p>
            <a:pPr lvl="2"/>
            <a:r>
              <a:rPr lang="en-US" sz="2900" dirty="0"/>
              <a:t>Locations shown on Exterior Elevations</a:t>
            </a:r>
          </a:p>
          <a:p>
            <a:pPr lvl="2"/>
            <a:r>
              <a:rPr lang="en-US" sz="2500" dirty="0"/>
              <a:t>Minimum standards for letter/ character heights</a:t>
            </a:r>
          </a:p>
          <a:p>
            <a:pPr lvl="3"/>
            <a:r>
              <a:rPr lang="en-US" sz="2300" dirty="0"/>
              <a:t>High contrast</a:t>
            </a:r>
          </a:p>
          <a:p>
            <a:pPr lvl="3"/>
            <a:r>
              <a:rPr lang="en-US" sz="2300" dirty="0"/>
              <a:t>Font</a:t>
            </a:r>
          </a:p>
          <a:p>
            <a:pPr lvl="2"/>
            <a:r>
              <a:rPr lang="en-US" sz="2900" dirty="0"/>
              <a:t>Must match approved Addressing Exhibit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2D34CF-232C-9C28-5738-F239F6C61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732" y="390525"/>
            <a:ext cx="4276292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89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54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Rectangle 2056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59AA10-4D92-81CC-86AC-E65513654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559" y="603427"/>
            <a:ext cx="4663691" cy="60354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Hydrants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Existing Public hydrants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on Site Plan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on Civil Utility and ALTA Surveys</a:t>
            </a:r>
          </a:p>
          <a:p>
            <a:pPr lvl="2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Flow Test required to confirm pressure at existing hydrants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Private hydrants are required on site</a:t>
            </a:r>
          </a:p>
          <a:p>
            <a:pPr lvl="2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Spacing mandated by City codes</a:t>
            </a:r>
          </a:p>
          <a:p>
            <a:pPr lvl="3"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nearest public hydrant</a:t>
            </a:r>
          </a:p>
          <a:p>
            <a:pPr lvl="3"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 locations on site</a:t>
            </a:r>
          </a:p>
          <a:p>
            <a:pPr marL="0" indent="0">
              <a:buNone/>
            </a:pPr>
            <a:r>
              <a:rPr lang="en-US" sz="1800" b="1" dirty="0"/>
              <a:t>Fire Riser Rooms</a:t>
            </a:r>
          </a:p>
          <a:p>
            <a:pPr lvl="1"/>
            <a:r>
              <a:rPr lang="en-US" sz="1800" dirty="0"/>
              <a:t>Identified on building exterior by signage</a:t>
            </a:r>
          </a:p>
          <a:p>
            <a:pPr lvl="1"/>
            <a:r>
              <a:rPr lang="en-US" sz="1800" dirty="0"/>
              <a:t>Accessible from building’s exterior</a:t>
            </a:r>
          </a:p>
          <a:p>
            <a:pPr lvl="1"/>
            <a:r>
              <a:rPr lang="en-US" sz="1800" dirty="0"/>
              <a:t>Remote Fire Department Connections (FDC) may be required</a:t>
            </a:r>
          </a:p>
          <a:p>
            <a:pPr lvl="2"/>
            <a:r>
              <a:rPr lang="en-US" sz="1800" dirty="0"/>
              <a:t>If room is located too far from hydrant</a:t>
            </a:r>
          </a:p>
          <a:p>
            <a:endParaRPr lang="en-US" sz="700" dirty="0"/>
          </a:p>
        </p:txBody>
      </p:sp>
      <p:pic>
        <p:nvPicPr>
          <p:cNvPr id="2050" name="Picture 2" descr="Fire Hydrant on Sidewalk of Baltimore City, USA Stock Image - Image of  blue, pressure: 138041371">
            <a:extLst>
              <a:ext uri="{FF2B5EF4-FFF2-40B4-BE49-F238E27FC236}">
                <a16:creationId xmlns:a16="http://schemas.microsoft.com/office/drawing/2014/main" id="{ED8A011A-FC0B-A5E9-54A0-A2618E2E4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7" r="13527" b="-2"/>
          <a:stretch/>
        </p:blipFill>
        <p:spPr bwMode="auto"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385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6B7888-6ECE-2626-A59F-745341D7F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u="sng" dirty="0"/>
              <a:t>INITIAL SITE DATA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9FC1705C-71ED-E598-0D40-5230F7453FB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u="sng"/>
              <a:t>INITIAL SITE DATA</a:t>
            </a:r>
            <a:endParaRPr lang="en-US" sz="3600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7F4D8-E406-EC9B-5FF8-C10D93E4B063}"/>
              </a:ext>
            </a:extLst>
          </p:cNvPr>
          <p:cNvSpPr txBox="1"/>
          <p:nvPr/>
        </p:nvSpPr>
        <p:spPr>
          <a:xfrm>
            <a:off x="838200" y="1361204"/>
            <a:ext cx="609460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Legal Description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Owner Provided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Exhibit to Property Sale/ Title Documents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Describes Meets &amp; Bounds/ Property Line (Net)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Coordinates and Segment Lengths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Should Match those on ALTA Survey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Updated to conditions present at the time of sale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Required to be included, verbatim, on Site Plan submittals 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F96F84-725A-ECFD-C4AF-9D5578073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0" y="1027906"/>
            <a:ext cx="4543425" cy="4178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35CA8-8519-08CE-6AE8-D8A17AC5D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957" y="5206735"/>
            <a:ext cx="4192422" cy="73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06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59AA10-4D92-81CC-86AC-E65513654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4587"/>
            <a:ext cx="4991100" cy="51974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COUNTY ASSESSOR PARCEL MAP</a:t>
            </a:r>
          </a:p>
          <a:p>
            <a:pPr lvl="1"/>
            <a:r>
              <a:rPr lang="en-US" sz="1600" dirty="0"/>
              <a:t>Provides Assessor Parcel Number (APN)</a:t>
            </a:r>
          </a:p>
          <a:p>
            <a:pPr lvl="2"/>
            <a:r>
              <a:rPr lang="en-US" sz="1600" dirty="0"/>
              <a:t>Standard Nationwide</a:t>
            </a:r>
          </a:p>
          <a:p>
            <a:pPr lvl="1"/>
            <a:r>
              <a:rPr lang="en-US" sz="1600" dirty="0"/>
              <a:t>Lists recorded parcel area (NET)</a:t>
            </a:r>
          </a:p>
          <a:p>
            <a:pPr lvl="2"/>
            <a:r>
              <a:rPr lang="en-US" sz="1600" dirty="0"/>
              <a:t>Measured to buried markers </a:t>
            </a:r>
          </a:p>
          <a:p>
            <a:pPr lvl="2"/>
            <a:r>
              <a:rPr lang="en-US" sz="1600" dirty="0"/>
              <a:t>Sometimes use permanent site features</a:t>
            </a:r>
          </a:p>
          <a:p>
            <a:pPr lvl="3"/>
            <a:r>
              <a:rPr lang="en-US" sz="1600" dirty="0"/>
              <a:t>Fire Hydrants</a:t>
            </a:r>
          </a:p>
          <a:p>
            <a:pPr lvl="3"/>
            <a:r>
              <a:rPr lang="en-US" sz="1600" dirty="0"/>
              <a:t>Shared Utility Equipment</a:t>
            </a:r>
          </a:p>
          <a:p>
            <a:pPr lvl="2"/>
            <a:r>
              <a:rPr lang="en-US" sz="1600" dirty="0"/>
              <a:t>Different documents may state area differently</a:t>
            </a:r>
          </a:p>
          <a:p>
            <a:pPr lvl="2"/>
            <a:r>
              <a:rPr lang="en-US" sz="1600" dirty="0"/>
              <a:t>City will follow area STATED on the Site Plans</a:t>
            </a:r>
          </a:p>
          <a:p>
            <a:pPr lvl="1"/>
            <a:r>
              <a:rPr lang="en-US" sz="1600" dirty="0"/>
              <a:t>Property Owner’s Name &amp; Address</a:t>
            </a:r>
          </a:p>
          <a:p>
            <a:pPr lvl="2"/>
            <a:r>
              <a:rPr lang="en-US" sz="1600" dirty="0"/>
              <a:t>Can lag following sale</a:t>
            </a:r>
          </a:p>
          <a:p>
            <a:pPr lvl="2"/>
            <a:r>
              <a:rPr lang="en-US" sz="1600" dirty="0"/>
              <a:t>Name, Address &amp; Contact must be provided on applications</a:t>
            </a:r>
          </a:p>
          <a:p>
            <a:pPr lvl="3"/>
            <a:r>
              <a:rPr lang="en-US" sz="1600" dirty="0"/>
              <a:t>Owner Authorization Form</a:t>
            </a:r>
          </a:p>
          <a:p>
            <a:pPr lvl="1"/>
            <a:r>
              <a:rPr lang="en-US" sz="1600" dirty="0"/>
              <a:t>Used to generate Buffer Maps/ Mailing Lists</a:t>
            </a:r>
          </a:p>
          <a:p>
            <a:pPr lvl="1"/>
            <a:r>
              <a:rPr lang="en-US" sz="1600" dirty="0"/>
              <a:t>Current Property Zone </a:t>
            </a:r>
          </a:p>
          <a:p>
            <a:pPr lvl="1"/>
            <a:endParaRPr lang="en-US" sz="16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E6B7888-6ECE-2626-A59F-745341D7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/>
          </a:bodyPr>
          <a:lstStyle/>
          <a:p>
            <a:r>
              <a:rPr lang="en-US" sz="3600" u="sng"/>
              <a:t>INITIAL SITE DATA</a:t>
            </a:r>
            <a:endParaRPr lang="en-US" sz="3600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D9BD0-2F61-BDE3-37A7-DB87AFDCB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5829300" y="1144587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7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13921-BBB4-2556-4F3B-3520630A5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91" r="357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E6B7888-6ECE-2626-A59F-745341D7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120775"/>
          </a:xfrm>
        </p:spPr>
        <p:txBody>
          <a:bodyPr>
            <a:normAutofit/>
          </a:bodyPr>
          <a:lstStyle/>
          <a:p>
            <a:r>
              <a:rPr lang="en-US" sz="4000" u="sng" dirty="0"/>
              <a:t>INITIAL SITE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59AA10-4D92-81CC-86AC-E65513654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85899"/>
            <a:ext cx="4267201" cy="5006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DIGITAL MAPPING</a:t>
            </a:r>
          </a:p>
          <a:p>
            <a:pPr lvl="1"/>
            <a:r>
              <a:rPr lang="en-US" sz="1600" dirty="0"/>
              <a:t>Most current as-built conditions in most cases</a:t>
            </a:r>
          </a:p>
          <a:p>
            <a:pPr lvl="2"/>
            <a:r>
              <a:rPr lang="en-US" sz="1600" dirty="0"/>
              <a:t>Existing Structures </a:t>
            </a:r>
          </a:p>
          <a:p>
            <a:pPr lvl="2"/>
            <a:r>
              <a:rPr lang="en-US" sz="1600" dirty="0"/>
              <a:t>Site Features</a:t>
            </a:r>
          </a:p>
          <a:p>
            <a:pPr lvl="2"/>
            <a:r>
              <a:rPr lang="en-US" sz="1600" dirty="0"/>
              <a:t>Utility Equipment</a:t>
            </a:r>
          </a:p>
          <a:p>
            <a:pPr lvl="2"/>
            <a:r>
              <a:rPr lang="en-US" sz="1600" dirty="0"/>
              <a:t>Surrounding Context</a:t>
            </a:r>
          </a:p>
          <a:p>
            <a:pPr lvl="1"/>
            <a:r>
              <a:rPr lang="en-US" sz="1600" dirty="0"/>
              <a:t>City of Phoenix allows marked up view as Preliminary Application Site Plan</a:t>
            </a:r>
          </a:p>
        </p:txBody>
      </p:sp>
    </p:spTree>
    <p:extLst>
      <p:ext uri="{BB962C8B-B14F-4D97-AF65-F5344CB8AC3E}">
        <p14:creationId xmlns:p14="http://schemas.microsoft.com/office/powerpoint/2010/main" val="1704133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59AA10-4D92-81CC-86AC-E65513654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388"/>
            <a:ext cx="6791325" cy="50530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/>
              <a:t>Zoning Code</a:t>
            </a:r>
          </a:p>
          <a:p>
            <a:pPr lvl="1"/>
            <a:r>
              <a:rPr lang="en-US" sz="2000" dirty="0"/>
              <a:t>Defines all Zone Classifications and uses permitted and conditions site must confirm to within a particular area</a:t>
            </a:r>
          </a:p>
          <a:p>
            <a:pPr lvl="2"/>
            <a:r>
              <a:rPr lang="en-US" sz="1700" dirty="0"/>
              <a:t>Can be Municipality or County </a:t>
            </a:r>
          </a:p>
          <a:p>
            <a:pPr lvl="2"/>
            <a:r>
              <a:rPr lang="en-US" sz="1700" dirty="0"/>
              <a:t>Sections are cross referenced to each other</a:t>
            </a:r>
          </a:p>
          <a:p>
            <a:r>
              <a:rPr lang="en-US" sz="2400" b="1" dirty="0"/>
              <a:t>Zoning Class Definitions</a:t>
            </a:r>
          </a:p>
          <a:p>
            <a:pPr lvl="1"/>
            <a:r>
              <a:rPr lang="en-US" sz="2000" dirty="0"/>
              <a:t>Includes (but not limited to)</a:t>
            </a:r>
          </a:p>
          <a:p>
            <a:pPr lvl="2"/>
            <a:r>
              <a:rPr lang="en-US" sz="1700" dirty="0"/>
              <a:t>Uses Allowed</a:t>
            </a:r>
          </a:p>
          <a:p>
            <a:pPr lvl="2"/>
            <a:r>
              <a:rPr lang="en-US" sz="1700" dirty="0"/>
              <a:t>Building Height</a:t>
            </a:r>
          </a:p>
          <a:p>
            <a:pPr lvl="2"/>
            <a:r>
              <a:rPr lang="en-US" sz="1700" dirty="0"/>
              <a:t>Lot Coverage</a:t>
            </a:r>
          </a:p>
          <a:p>
            <a:pPr lvl="2"/>
            <a:r>
              <a:rPr lang="en-US" sz="1700" dirty="0"/>
              <a:t>Building Setbacks</a:t>
            </a:r>
          </a:p>
          <a:p>
            <a:pPr lvl="2"/>
            <a:r>
              <a:rPr lang="en-US" sz="1700" dirty="0"/>
              <a:t>Multi-family unit density</a:t>
            </a:r>
          </a:p>
          <a:p>
            <a:pPr lvl="2"/>
            <a:r>
              <a:rPr lang="en-US" sz="1700" dirty="0"/>
              <a:t>Parking density required</a:t>
            </a:r>
          </a:p>
          <a:p>
            <a:r>
              <a:rPr lang="en-US" sz="2400" b="1" dirty="0"/>
              <a:t>Zone must include all planned uses</a:t>
            </a:r>
          </a:p>
          <a:p>
            <a:pPr lvl="1"/>
            <a:r>
              <a:rPr lang="en-US" sz="2000" dirty="0"/>
              <a:t>In current development</a:t>
            </a:r>
          </a:p>
          <a:p>
            <a:pPr lvl="1"/>
            <a:r>
              <a:rPr lang="en-US" sz="2000" dirty="0"/>
              <a:t>Future expansion</a:t>
            </a:r>
          </a:p>
          <a:p>
            <a:pPr lvl="1"/>
            <a:r>
              <a:rPr lang="en-US" sz="2000" dirty="0"/>
              <a:t>Re-zoning processes vary</a:t>
            </a:r>
          </a:p>
          <a:p>
            <a:pPr lvl="2"/>
            <a:r>
              <a:rPr lang="en-US" sz="1600" dirty="0"/>
              <a:t>Hearings at various levels</a:t>
            </a:r>
          </a:p>
          <a:p>
            <a:pPr lvl="2"/>
            <a:r>
              <a:rPr lang="en-US" sz="1600" dirty="0"/>
              <a:t>Public notifications/ meetings</a:t>
            </a:r>
          </a:p>
          <a:p>
            <a:pPr lvl="2"/>
            <a:r>
              <a:rPr lang="en-US" sz="1600" dirty="0"/>
              <a:t>Need to be considered in project schedule</a:t>
            </a:r>
          </a:p>
          <a:p>
            <a:pPr lvl="1"/>
            <a:r>
              <a:rPr lang="en-US" sz="2000" dirty="0"/>
              <a:t>Re-zoning efforts are NEVER guaranteed </a:t>
            </a:r>
          </a:p>
          <a:p>
            <a:pPr lvl="1"/>
            <a:endParaRPr lang="en-US" sz="2000" dirty="0"/>
          </a:p>
          <a:p>
            <a:endParaRPr lang="en-US" sz="24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E6B7888-6ECE-2626-A59F-745341D7F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u="sng" dirty="0"/>
              <a:t>ZONING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B5450-2B12-96B9-77C3-FC69D1DAF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81" t="11389" r="20391" b="5834"/>
          <a:stretch/>
        </p:blipFill>
        <p:spPr>
          <a:xfrm>
            <a:off x="8001000" y="876299"/>
            <a:ext cx="2047875" cy="2919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3C9EE3-7FE7-C28C-D230-A31EE3AE7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25" t="27223" r="20078" b="3611"/>
          <a:stretch/>
        </p:blipFill>
        <p:spPr>
          <a:xfrm>
            <a:off x="7983219" y="3796237"/>
            <a:ext cx="2105761" cy="243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47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CBD349-3746-0B18-2FAF-54337267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u="sng" dirty="0"/>
              <a:t>Building Type Considerations</a:t>
            </a:r>
          </a:p>
        </p:txBody>
      </p:sp>
      <p:pic>
        <p:nvPicPr>
          <p:cNvPr id="5" name="Picture 4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272D0947-25F0-14CD-3089-E95EAB5F05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r="22193" b="-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72D59-4FE7-FCF5-C5C1-8177C1756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2037522"/>
            <a:ext cx="5821016" cy="45918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/>
              <a:t>Mixed Use Sites</a:t>
            </a:r>
          </a:p>
          <a:p>
            <a:pPr lvl="1"/>
            <a:r>
              <a:rPr lang="en-US" sz="1400" dirty="0"/>
              <a:t>What are the building types and uses being included on the parcel?</a:t>
            </a:r>
          </a:p>
          <a:p>
            <a:pPr lvl="2"/>
            <a:r>
              <a:rPr lang="en-US" sz="1400" dirty="0"/>
              <a:t>This is dictated by the owner/developer’s proforma</a:t>
            </a:r>
          </a:p>
          <a:p>
            <a:pPr lvl="2"/>
            <a:r>
              <a:rPr lang="en-US" sz="1400" dirty="0"/>
              <a:t>Mixed-Use Sites </a:t>
            </a:r>
          </a:p>
          <a:p>
            <a:pPr lvl="3"/>
            <a:r>
              <a:rPr lang="en-US" sz="1400" dirty="0"/>
              <a:t>More than one use needs to be considered by separate Building</a:t>
            </a:r>
          </a:p>
          <a:p>
            <a:pPr lvl="2"/>
            <a:r>
              <a:rPr lang="en-US" sz="1400" dirty="0"/>
              <a:t>Mixed-Use Buildings</a:t>
            </a:r>
          </a:p>
          <a:p>
            <a:pPr lvl="3"/>
            <a:r>
              <a:rPr lang="en-US" sz="1400" dirty="0"/>
              <a:t>All uses within one building need to be considered overall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Building Types</a:t>
            </a:r>
          </a:p>
          <a:p>
            <a:pPr lvl="1"/>
            <a:r>
              <a:rPr lang="en-US" sz="1400" dirty="0"/>
              <a:t>Garden</a:t>
            </a:r>
          </a:p>
          <a:p>
            <a:pPr lvl="1"/>
            <a:r>
              <a:rPr lang="en-US" sz="1400" dirty="0"/>
              <a:t>Wrap</a:t>
            </a:r>
          </a:p>
          <a:p>
            <a:pPr lvl="1"/>
            <a:r>
              <a:rPr lang="en-US" sz="1400" dirty="0"/>
              <a:t>Townhome</a:t>
            </a:r>
          </a:p>
          <a:p>
            <a:pPr lvl="1"/>
            <a:r>
              <a:rPr lang="en-US" sz="1400" dirty="0"/>
              <a:t>Podium</a:t>
            </a:r>
          </a:p>
          <a:p>
            <a:pPr lvl="1"/>
            <a:r>
              <a:rPr lang="en-US" sz="1400" dirty="0"/>
              <a:t>Amenity Building – Clubhouse/Leasing</a:t>
            </a:r>
          </a:p>
          <a:p>
            <a:pPr lvl="2"/>
            <a:r>
              <a:rPr lang="en-US" sz="1400" dirty="0"/>
              <a:t>Mixed-use within one building</a:t>
            </a:r>
          </a:p>
          <a:p>
            <a:pPr marL="0" indent="0">
              <a:buNone/>
            </a:pP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1728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5549F-3E70-50CE-B467-9B043F29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u="sng" dirty="0"/>
              <a:t>Parking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780D4-4366-EE61-6BE4-0E7B8681F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124586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/>
              <a:t>Surface Parking vs. Parking Garages</a:t>
            </a:r>
          </a:p>
          <a:p>
            <a:pPr lvl="1"/>
            <a:r>
              <a:rPr lang="en-US" sz="1400" dirty="0"/>
              <a:t>Commonalities (defined by county or municipal codes)</a:t>
            </a:r>
          </a:p>
          <a:p>
            <a:pPr lvl="2"/>
            <a:r>
              <a:rPr lang="en-US" sz="1400" dirty="0"/>
              <a:t>Standard stall dimensions</a:t>
            </a:r>
          </a:p>
          <a:p>
            <a:pPr lvl="3"/>
            <a:r>
              <a:rPr lang="en-US" sz="1400" dirty="0"/>
              <a:t>90 degrees</a:t>
            </a:r>
          </a:p>
          <a:p>
            <a:pPr lvl="3"/>
            <a:r>
              <a:rPr lang="en-US" sz="1400" dirty="0"/>
              <a:t>Angled</a:t>
            </a:r>
          </a:p>
          <a:p>
            <a:pPr lvl="3"/>
            <a:r>
              <a:rPr lang="en-US" sz="1400" dirty="0"/>
              <a:t>Parallel</a:t>
            </a:r>
          </a:p>
          <a:p>
            <a:pPr lvl="3"/>
            <a:r>
              <a:rPr lang="en-US" sz="1400" dirty="0"/>
              <a:t>Single/Tandem </a:t>
            </a:r>
          </a:p>
          <a:p>
            <a:pPr lvl="2"/>
            <a:r>
              <a:rPr lang="en-US" sz="1400" dirty="0"/>
              <a:t>Aisle Widths</a:t>
            </a:r>
          </a:p>
          <a:p>
            <a:pPr lvl="3"/>
            <a:r>
              <a:rPr lang="en-US" sz="1400" dirty="0"/>
              <a:t>Mono or Bi-Directional</a:t>
            </a:r>
          </a:p>
          <a:p>
            <a:pPr lvl="3"/>
            <a:r>
              <a:rPr lang="en-US" sz="1400" dirty="0"/>
              <a:t>Vary based on stall direction</a:t>
            </a:r>
          </a:p>
          <a:p>
            <a:pPr lvl="3"/>
            <a:r>
              <a:rPr lang="en-US" sz="1400" dirty="0"/>
              <a:t>If part of Fire Access Route – City will typically determine required width</a:t>
            </a:r>
          </a:p>
          <a:p>
            <a:pPr lvl="2"/>
            <a:r>
              <a:rPr lang="en-US" sz="1400" dirty="0"/>
              <a:t>Overall Stall Counts</a:t>
            </a:r>
          </a:p>
          <a:p>
            <a:pPr lvl="2"/>
            <a:r>
              <a:rPr lang="en-US" sz="1400" dirty="0"/>
              <a:t>By Unit Type (number of bedrooms) and Count for Multi-Family</a:t>
            </a:r>
          </a:p>
          <a:p>
            <a:pPr lvl="2"/>
            <a:r>
              <a:rPr lang="en-US" sz="1400" dirty="0"/>
              <a:t>By Usage and Square Feet for other Uses</a:t>
            </a:r>
          </a:p>
        </p:txBody>
      </p:sp>
      <p:pic>
        <p:nvPicPr>
          <p:cNvPr id="14" name="Picture 4" descr="Car park lanes with skid marks on the road">
            <a:extLst>
              <a:ext uri="{FF2B5EF4-FFF2-40B4-BE49-F238E27FC236}">
                <a16:creationId xmlns:a16="http://schemas.microsoft.com/office/drawing/2014/main" id="{96514BE2-1525-EB07-629B-62F6E58F8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41" r="2242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3954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AAE30110-A650-CD4D-1EE3-B577DB22E4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0797664"/>
              </p:ext>
            </p:extLst>
          </p:nvPr>
        </p:nvGraphicFramePr>
        <p:xfrm>
          <a:off x="838200" y="2004446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8757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2844</TotalTime>
  <Words>1570</Words>
  <Application>Microsoft Office PowerPoint</Application>
  <PresentationFormat>Widescreen</PresentationFormat>
  <Paragraphs>328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Meiryo</vt:lpstr>
      <vt:lpstr>Arial</vt:lpstr>
      <vt:lpstr>Calibri</vt:lpstr>
      <vt:lpstr>Calibri Light</vt:lpstr>
      <vt:lpstr>Stencil Std</vt:lpstr>
      <vt:lpstr>Office Theme</vt:lpstr>
      <vt:lpstr>SITE PLANNING  101</vt:lpstr>
      <vt:lpstr>INITIAL SITE DATA</vt:lpstr>
      <vt:lpstr>INITIAL SITE DATA</vt:lpstr>
      <vt:lpstr>INITIAL SITE DATA</vt:lpstr>
      <vt:lpstr>INITIAL SITE DATA</vt:lpstr>
      <vt:lpstr>ZONING</vt:lpstr>
      <vt:lpstr>Building Type Considerations</vt:lpstr>
      <vt:lpstr>Parking Considerations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Loading Zones</vt:lpstr>
      <vt:lpstr>Solid Waste Disposal</vt:lpstr>
      <vt:lpstr>PowerPoint Presentation</vt:lpstr>
      <vt:lpstr>Site Accessibility</vt:lpstr>
      <vt:lpstr>PowerPoint Presentation</vt:lpstr>
      <vt:lpstr>Vehicle Access/ Parking Screening/ Landscape/ Utilities</vt:lpstr>
      <vt:lpstr>PowerPoint Presentation</vt:lpstr>
      <vt:lpstr>FIRE DEPARTMENT ACCESS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</dc:title>
  <dc:creator>jhon Heredia</dc:creator>
  <cp:lastModifiedBy>Timothy Rice</cp:lastModifiedBy>
  <cp:revision>66</cp:revision>
  <cp:lastPrinted>2022-11-20T04:28:42Z</cp:lastPrinted>
  <dcterms:created xsi:type="dcterms:W3CDTF">2022-11-15T03:56:20Z</dcterms:created>
  <dcterms:modified xsi:type="dcterms:W3CDTF">2023-03-29T22:34:59Z</dcterms:modified>
</cp:coreProperties>
</file>